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E0B7A9-08E5-AD5E-B28B-4D42717FC2E6}" v="77" dt="2025-05-05T09:45:21.0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75" d="100"/>
          <a:sy n="75" d="100"/>
        </p:scale>
        <p:origin x="700"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Johnson" userId="S::traceyj_inalapc.org.au#ext#@ethicol.onmicrosoft.com::e7955945-38dd-4fa0-930e-e53c504fbbc7" providerId="AD" clId="Web-{9FE0B7A9-08E5-AD5E-B28B-4D42717FC2E6}"/>
    <pc:docChg chg="modSld">
      <pc:chgData name="Tracey Johnson" userId="S::traceyj_inalapc.org.au#ext#@ethicol.onmicrosoft.com::e7955945-38dd-4fa0-930e-e53c504fbbc7" providerId="AD" clId="Web-{9FE0B7A9-08E5-AD5E-B28B-4D42717FC2E6}" dt="2025-05-05T09:45:20.963" v="33" actId="20577"/>
      <pc:docMkLst>
        <pc:docMk/>
      </pc:docMkLst>
      <pc:sldChg chg="modSp">
        <pc:chgData name="Tracey Johnson" userId="S::traceyj_inalapc.org.au#ext#@ethicol.onmicrosoft.com::e7955945-38dd-4fa0-930e-e53c504fbbc7" providerId="AD" clId="Web-{9FE0B7A9-08E5-AD5E-B28B-4D42717FC2E6}" dt="2025-05-05T09:43:41.554" v="1"/>
        <pc:sldMkLst>
          <pc:docMk/>
          <pc:sldMk cId="1307260987" sldId="258"/>
        </pc:sldMkLst>
        <pc:graphicFrameChg chg="mod modGraphic">
          <ac:chgData name="Tracey Johnson" userId="S::traceyj_inalapc.org.au#ext#@ethicol.onmicrosoft.com::e7955945-38dd-4fa0-930e-e53c504fbbc7" providerId="AD" clId="Web-{9FE0B7A9-08E5-AD5E-B28B-4D42717FC2E6}" dt="2025-05-05T09:43:41.554" v="1"/>
          <ac:graphicFrameMkLst>
            <pc:docMk/>
            <pc:sldMk cId="1307260987" sldId="258"/>
            <ac:graphicFrameMk id="9" creationId="{350A4181-2D10-0307-78F1-1B5BB5246E9B}"/>
          </ac:graphicFrameMkLst>
        </pc:graphicFrameChg>
      </pc:sldChg>
      <pc:sldChg chg="modSp">
        <pc:chgData name="Tracey Johnson" userId="S::traceyj_inalapc.org.au#ext#@ethicol.onmicrosoft.com::e7955945-38dd-4fa0-930e-e53c504fbbc7" providerId="AD" clId="Web-{9FE0B7A9-08E5-AD5E-B28B-4D42717FC2E6}" dt="2025-05-05T09:45:20.963" v="33" actId="20577"/>
        <pc:sldMkLst>
          <pc:docMk/>
          <pc:sldMk cId="3670294841" sldId="259"/>
        </pc:sldMkLst>
        <pc:spChg chg="mod">
          <ac:chgData name="Tracey Johnson" userId="S::traceyj_inalapc.org.au#ext#@ethicol.onmicrosoft.com::e7955945-38dd-4fa0-930e-e53c504fbbc7" providerId="AD" clId="Web-{9FE0B7A9-08E5-AD5E-B28B-4D42717FC2E6}" dt="2025-05-05T09:44:52.056" v="31" actId="20577"/>
          <ac:spMkLst>
            <pc:docMk/>
            <pc:sldMk cId="3670294841" sldId="259"/>
            <ac:spMk id="5" creationId="{67577510-5564-CD6D-86EF-CE9E85575374}"/>
          </ac:spMkLst>
        </pc:spChg>
        <pc:spChg chg="mod">
          <ac:chgData name="Tracey Johnson" userId="S::traceyj_inalapc.org.au#ext#@ethicol.onmicrosoft.com::e7955945-38dd-4fa0-930e-e53c504fbbc7" providerId="AD" clId="Web-{9FE0B7A9-08E5-AD5E-B28B-4D42717FC2E6}" dt="2025-05-05T09:45:20.963" v="33" actId="20577"/>
          <ac:spMkLst>
            <pc:docMk/>
            <pc:sldMk cId="3670294841" sldId="259"/>
            <ac:spMk id="7" creationId="{3DC52AAE-9AF7-5704-4B89-8382285DA17F}"/>
          </ac:spMkLst>
        </pc:spChg>
      </pc:sldChg>
    </pc:docChg>
  </pc:docChgLst>
  <pc:docChgLst>
    <pc:chgData name="anne@cassiadigitalagency.com" userId="S::anne_cassiadigitalagency.com#ext#@ethicol.onmicrosoft.com::c5bceb3b-b33c-4142-a047-f886c648dd69" providerId="AD" clId="Web-{6A3CA524-86C6-5734-F977-5DA72E414D8D}"/>
    <pc:docChg chg="modSld">
      <pc:chgData name="anne@cassiadigitalagency.com" userId="S::anne_cassiadigitalagency.com#ext#@ethicol.onmicrosoft.com::c5bceb3b-b33c-4142-a047-f886c648dd69" providerId="AD" clId="Web-{6A3CA524-86C6-5734-F977-5DA72E414D8D}" dt="2025-04-16T01:08:48.406" v="3"/>
      <pc:docMkLst>
        <pc:docMk/>
      </pc:docMkLst>
      <pc:sldChg chg="modSp">
        <pc:chgData name="anne@cassiadigitalagency.com" userId="S::anne_cassiadigitalagency.com#ext#@ethicol.onmicrosoft.com::c5bceb3b-b33c-4142-a047-f886c648dd69" providerId="AD" clId="Web-{6A3CA524-86C6-5734-F977-5DA72E414D8D}" dt="2025-04-16T01:08:48.406" v="3"/>
        <pc:sldMkLst>
          <pc:docMk/>
          <pc:sldMk cId="1307260987" sldId="258"/>
        </pc:sldMkLst>
        <pc:graphicFrameChg chg="mod modGraphic">
          <ac:chgData name="anne@cassiadigitalagency.com" userId="S::anne_cassiadigitalagency.com#ext#@ethicol.onmicrosoft.com::c5bceb3b-b33c-4142-a047-f886c648dd69" providerId="AD" clId="Web-{6A3CA524-86C6-5734-F977-5DA72E414D8D}" dt="2025-04-16T01:08:48.406" v="3"/>
          <ac:graphicFrameMkLst>
            <pc:docMk/>
            <pc:sldMk cId="1307260987" sldId="258"/>
            <ac:graphicFrameMk id="9" creationId="{350A4181-2D10-0307-78F1-1B5BB5246E9B}"/>
          </ac:graphicFrameMkLst>
        </pc:graphicFrameChg>
      </pc:sldChg>
    </pc:docChg>
  </pc:docChgLst>
  <pc:docChgLst>
    <pc:chgData name="Natasha Doherty" userId="2f65fbf4-2eeb-41a6-a4bf-8744b8cf020e" providerId="ADAL" clId="{5788C5B8-70C0-4AA9-B997-46496955593C}"/>
    <pc:docChg chg="custSel addSld delSld modSld">
      <pc:chgData name="Natasha Doherty" userId="2f65fbf4-2eeb-41a6-a4bf-8744b8cf020e" providerId="ADAL" clId="{5788C5B8-70C0-4AA9-B997-46496955593C}" dt="2025-04-12T06:48:38.670" v="59" actId="20577"/>
      <pc:docMkLst>
        <pc:docMk/>
      </pc:docMkLst>
      <pc:sldChg chg="modSp mod">
        <pc:chgData name="Natasha Doherty" userId="2f65fbf4-2eeb-41a6-a4bf-8744b8cf020e" providerId="ADAL" clId="{5788C5B8-70C0-4AA9-B997-46496955593C}" dt="2025-04-12T06:47:48.914" v="45"/>
        <pc:sldMkLst>
          <pc:docMk/>
          <pc:sldMk cId="1307260987" sldId="258"/>
        </pc:sldMkLst>
        <pc:graphicFrameChg chg="mod modGraphic">
          <ac:chgData name="Natasha Doherty" userId="2f65fbf4-2eeb-41a6-a4bf-8744b8cf020e" providerId="ADAL" clId="{5788C5B8-70C0-4AA9-B997-46496955593C}" dt="2025-04-12T06:47:48.914" v="45"/>
          <ac:graphicFrameMkLst>
            <pc:docMk/>
            <pc:sldMk cId="1307260987" sldId="258"/>
            <ac:graphicFrameMk id="9" creationId="{350A4181-2D10-0307-78F1-1B5BB5246E9B}"/>
          </ac:graphicFrameMkLst>
        </pc:graphicFrameChg>
        <pc:graphicFrameChg chg="modGraphic">
          <ac:chgData name="Natasha Doherty" userId="2f65fbf4-2eeb-41a6-a4bf-8744b8cf020e" providerId="ADAL" clId="{5788C5B8-70C0-4AA9-B997-46496955593C}" dt="2025-04-12T06:43:45.556" v="30" actId="20577"/>
          <ac:graphicFrameMkLst>
            <pc:docMk/>
            <pc:sldMk cId="1307260987" sldId="258"/>
            <ac:graphicFrameMk id="17" creationId="{61FFC170-F895-5834-DC1D-D3303407BE54}"/>
          </ac:graphicFrameMkLst>
        </pc:graphicFrameChg>
      </pc:sldChg>
      <pc:sldChg chg="del">
        <pc:chgData name="Natasha Doherty" userId="2f65fbf4-2eeb-41a6-a4bf-8744b8cf020e" providerId="ADAL" clId="{5788C5B8-70C0-4AA9-B997-46496955593C}" dt="2025-04-12T06:46:32.974" v="33" actId="47"/>
        <pc:sldMkLst>
          <pc:docMk/>
          <pc:sldMk cId="1819520668" sldId="259"/>
        </pc:sldMkLst>
      </pc:sldChg>
      <pc:sldChg chg="addSp delSp modSp add mod">
        <pc:chgData name="Natasha Doherty" userId="2f65fbf4-2eeb-41a6-a4bf-8744b8cf020e" providerId="ADAL" clId="{5788C5B8-70C0-4AA9-B997-46496955593C}" dt="2025-04-12T06:48:38.670" v="59" actId="20577"/>
        <pc:sldMkLst>
          <pc:docMk/>
          <pc:sldMk cId="3670294841" sldId="259"/>
        </pc:sldMkLst>
        <pc:spChg chg="del">
          <ac:chgData name="Natasha Doherty" userId="2f65fbf4-2eeb-41a6-a4bf-8744b8cf020e" providerId="ADAL" clId="{5788C5B8-70C0-4AA9-B997-46496955593C}" dt="2025-04-12T06:46:45.132" v="38" actId="478"/>
          <ac:spMkLst>
            <pc:docMk/>
            <pc:sldMk cId="3670294841" sldId="259"/>
            <ac:spMk id="4" creationId="{9B4F2CF7-27E2-41E8-5879-A8D942E6EE86}"/>
          </ac:spMkLst>
        </pc:spChg>
        <pc:spChg chg="add mod">
          <ac:chgData name="Natasha Doherty" userId="2f65fbf4-2eeb-41a6-a4bf-8744b8cf020e" providerId="ADAL" clId="{5788C5B8-70C0-4AA9-B997-46496955593C}" dt="2025-04-12T06:48:35.878" v="57" actId="14100"/>
          <ac:spMkLst>
            <pc:docMk/>
            <pc:sldMk cId="3670294841" sldId="259"/>
            <ac:spMk id="5" creationId="{67577510-5564-CD6D-86EF-CE9E85575374}"/>
          </ac:spMkLst>
        </pc:spChg>
        <pc:spChg chg="mod">
          <ac:chgData name="Natasha Doherty" userId="2f65fbf4-2eeb-41a6-a4bf-8744b8cf020e" providerId="ADAL" clId="{5788C5B8-70C0-4AA9-B997-46496955593C}" dt="2025-04-12T06:48:38.670" v="59" actId="20577"/>
          <ac:spMkLst>
            <pc:docMk/>
            <pc:sldMk cId="3670294841" sldId="259"/>
            <ac:spMk id="6" creationId="{96397235-5A22-EFFD-8B34-423D2F9DAA89}"/>
          </ac:spMkLst>
        </pc:spChg>
        <pc:spChg chg="add mod">
          <ac:chgData name="Natasha Doherty" userId="2f65fbf4-2eeb-41a6-a4bf-8744b8cf020e" providerId="ADAL" clId="{5788C5B8-70C0-4AA9-B997-46496955593C}" dt="2025-04-12T06:48:15.021" v="53" actId="122"/>
          <ac:spMkLst>
            <pc:docMk/>
            <pc:sldMk cId="3670294841" sldId="259"/>
            <ac:spMk id="7" creationId="{3DC52AAE-9AF7-5704-4B89-8382285DA17F}"/>
          </ac:spMkLst>
        </pc:spChg>
        <pc:graphicFrameChg chg="del">
          <ac:chgData name="Natasha Doherty" userId="2f65fbf4-2eeb-41a6-a4bf-8744b8cf020e" providerId="ADAL" clId="{5788C5B8-70C0-4AA9-B997-46496955593C}" dt="2025-04-12T06:46:43.278" v="37" actId="478"/>
          <ac:graphicFrameMkLst>
            <pc:docMk/>
            <pc:sldMk cId="3670294841" sldId="259"/>
            <ac:graphicFrameMk id="9" creationId="{A9344DD1-7909-280D-2C9A-BCC2EB3C2C6D}"/>
          </ac:graphicFrameMkLst>
        </pc:graphicFrameChg>
        <pc:graphicFrameChg chg="del">
          <ac:chgData name="Natasha Doherty" userId="2f65fbf4-2eeb-41a6-a4bf-8744b8cf020e" providerId="ADAL" clId="{5788C5B8-70C0-4AA9-B997-46496955593C}" dt="2025-04-12T06:46:41.666" v="36" actId="478"/>
          <ac:graphicFrameMkLst>
            <pc:docMk/>
            <pc:sldMk cId="3670294841" sldId="259"/>
            <ac:graphicFrameMk id="10" creationId="{9F2F407C-8988-B76F-7944-E6D2ED6D9773}"/>
          </ac:graphicFrameMkLst>
        </pc:graphicFrameChg>
        <pc:picChg chg="mod">
          <ac:chgData name="Natasha Doherty" userId="2f65fbf4-2eeb-41a6-a4bf-8744b8cf020e" providerId="ADAL" clId="{5788C5B8-70C0-4AA9-B997-46496955593C}" dt="2025-04-12T06:46:39.575" v="35" actId="14100"/>
          <ac:picMkLst>
            <pc:docMk/>
            <pc:sldMk cId="3670294841" sldId="259"/>
            <ac:picMk id="8" creationId="{21B00133-C9DF-CA13-A3F6-8257562360C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111883754"/>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1D0301)</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Stakeholder Snowballing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kern="1200" noProof="0" dirty="0">
                          <a:solidFill>
                            <a:schemeClr val="tx1"/>
                          </a:solidFill>
                          <a:latin typeface="Montserrat Light"/>
                          <a:ea typeface="+mn-ea"/>
                          <a:cs typeface="+mn-cs"/>
                        </a:rPr>
                        <a:t>This tool is applied at the start of Stage 1 to identify the stakeholders by snowballing from those you have interviewed to find out who else to talk to.</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fr-FR"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428969639"/>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1D0301 – Stakeholder Snowballing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1D0301 – Stakeholder Snowballing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457201" y="2721101"/>
            <a:ext cx="11438466" cy="3987245"/>
          </a:xfrm>
          <a:prstGeom prst="rect">
            <a:avLst/>
          </a:prstGeom>
          <a:noFill/>
        </p:spPr>
        <p:txBody>
          <a:bodyPr wrap="square" lIns="91440" tIns="45720" rIns="91440" bIns="45720" anchor="t">
            <a:spAutoFit/>
          </a:bodyPr>
          <a:lstStyle/>
          <a:p>
            <a:r>
              <a:rPr lang="en-GB" sz="1800" dirty="0">
                <a:solidFill>
                  <a:srgbClr val="000000"/>
                </a:solidFill>
                <a:latin typeface="Montserrat Light"/>
              </a:rPr>
              <a:t>In sociology and statistics research, snowball sampling (or chain sampling, chain-referral sampling, referral sampling) is a nonprobability sampling technique where existing study subjects recruit future subjects from amongst their acquaintances. Thus, the sample group is said to grow like a rolling snowball. As the sample builds up, enough data are gathered to be useful for research.</a:t>
            </a:r>
          </a:p>
          <a:p>
            <a:endParaRPr lang="en-GB" sz="1800" dirty="0">
              <a:solidFill>
                <a:srgbClr val="000000"/>
              </a:solidFill>
              <a:latin typeface="Montserrat Light"/>
            </a:endParaRPr>
          </a:p>
          <a:p>
            <a:r>
              <a:rPr lang="en-GB" sz="1800" b="1" dirty="0">
                <a:latin typeface="Montserrat Light"/>
              </a:rPr>
              <a:t>Method</a:t>
            </a:r>
          </a:p>
          <a:p>
            <a:pPr marL="342900" indent="-342900">
              <a:buFont typeface="+mj-lt"/>
              <a:buAutoNum type="arabicPeriod"/>
            </a:pPr>
            <a:r>
              <a:rPr lang="en-GB" sz="1800" dirty="0">
                <a:solidFill>
                  <a:srgbClr val="000000"/>
                </a:solidFill>
                <a:latin typeface="Montserrat Light"/>
              </a:rPr>
              <a:t>Draft a participation program (likely to be subject to change, but indicative).</a:t>
            </a:r>
          </a:p>
          <a:p>
            <a:pPr marL="342900" indent="-342900">
              <a:buFont typeface="+mj-lt"/>
              <a:buAutoNum type="arabicPeriod"/>
            </a:pPr>
            <a:r>
              <a:rPr lang="en-GB" sz="1800" dirty="0">
                <a:solidFill>
                  <a:srgbClr val="000000"/>
                </a:solidFill>
                <a:latin typeface="Montserrat Light"/>
              </a:rPr>
              <a:t>Approach stakeholders and ask for contacts.</a:t>
            </a:r>
          </a:p>
          <a:p>
            <a:pPr marL="342900" indent="-342900">
              <a:buFont typeface="+mj-lt"/>
              <a:buAutoNum type="arabicPeriod"/>
            </a:pPr>
            <a:r>
              <a:rPr lang="en-GB" sz="1800" dirty="0">
                <a:solidFill>
                  <a:srgbClr val="000000"/>
                </a:solidFill>
                <a:latin typeface="Montserrat Light"/>
              </a:rPr>
              <a:t>Gain contacts and ask them to participate.</a:t>
            </a:r>
          </a:p>
          <a:p>
            <a:pPr marL="342900" indent="-342900">
              <a:buFont typeface="+mj-lt"/>
              <a:buAutoNum type="arabicPeriod"/>
            </a:pPr>
            <a:r>
              <a:rPr lang="en-GB" sz="1800" dirty="0">
                <a:solidFill>
                  <a:srgbClr val="000000"/>
                </a:solidFill>
                <a:latin typeface="Montserrat Light"/>
              </a:rPr>
              <a:t>Community issues groups may emerge that can be included in the participation program.</a:t>
            </a:r>
          </a:p>
          <a:p>
            <a:pPr marL="342900" indent="-342900">
              <a:buFont typeface="+mj-lt"/>
              <a:buAutoNum type="arabicPeriod"/>
            </a:pPr>
            <a:r>
              <a:rPr lang="en-GB" sz="1800" dirty="0">
                <a:solidFill>
                  <a:srgbClr val="000000"/>
                </a:solidFill>
                <a:latin typeface="Montserrat Light"/>
              </a:rPr>
              <a:t>Continue the snowballing with contacts to gain more stakeholders if necessary.</a:t>
            </a:r>
          </a:p>
          <a:p>
            <a:pPr marL="342900" indent="-342900">
              <a:buFont typeface="+mj-lt"/>
              <a:buAutoNum type="arabicPeriod"/>
            </a:pPr>
            <a:r>
              <a:rPr lang="en-GB" sz="1800" dirty="0">
                <a:solidFill>
                  <a:srgbClr val="000000"/>
                </a:solidFill>
                <a:latin typeface="Montserrat Light"/>
              </a:rPr>
              <a:t>Ensure a diversity of contacts by widening the profile of persons involved in the snowballing exercise be deliberately recruiting outside of your current networks and obvious stakeholders.</a:t>
            </a:r>
          </a:p>
          <a:p>
            <a:endParaRPr lang="en-GB" dirty="0"/>
          </a:p>
        </p:txBody>
      </p:sp>
      <p:sp>
        <p:nvSpPr>
          <p:cNvPr id="7" name="TextBox 6">
            <a:extLst>
              <a:ext uri="{FF2B5EF4-FFF2-40B4-BE49-F238E27FC236}">
                <a16:creationId xmlns:a16="http://schemas.microsoft.com/office/drawing/2014/main" id="{3DC52AAE-9AF7-5704-4B89-8382285DA17F}"/>
              </a:ext>
            </a:extLst>
          </p:cNvPr>
          <p:cNvSpPr txBox="1"/>
          <p:nvPr/>
        </p:nvSpPr>
        <p:spPr>
          <a:xfrm>
            <a:off x="0" y="1291566"/>
            <a:ext cx="12599988" cy="687177"/>
          </a:xfrm>
          <a:prstGeom prst="rect">
            <a:avLst/>
          </a:prstGeom>
          <a:solidFill>
            <a:srgbClr val="3D69EB"/>
          </a:solidFill>
        </p:spPr>
        <p:txBody>
          <a:bodyPr wrap="square" lIns="91440" tIns="45720" rIns="91440" bIns="45720" anchor="t">
            <a:spAutoFit/>
          </a:bodyPr>
          <a:lstStyle/>
          <a:p>
            <a:pPr algn="ctr"/>
            <a:r>
              <a:rPr lang="en-US" sz="3700" b="1" dirty="0">
                <a:solidFill>
                  <a:prstClr val="white"/>
                </a:solidFill>
                <a:latin typeface="Montserrat Light"/>
              </a:rPr>
              <a:t>Stakeholder Snowballing</a:t>
            </a:r>
            <a:endParaRPr lang="en-US" sz="3721" b="1" dirty="0">
              <a:solidFill>
                <a:prstClr val="white"/>
              </a:solidFill>
              <a:latin typeface="Montserrat Light" panose="00000400000000000000" pitchFamily="2" charset="0"/>
            </a:endParaRPr>
          </a:p>
        </p:txBody>
      </p:sp>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137D73B-8202-4634-89D1-934910857A7B}"/>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otalTime>61</TotalTime>
  <Words>575</Words>
  <Application>Microsoft Office PowerPoint</Application>
  <PresentationFormat>Custom</PresentationFormat>
  <Paragraphs>42</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17</cp:revision>
  <dcterms:created xsi:type="dcterms:W3CDTF">2020-03-30T06:43:55Z</dcterms:created>
  <dcterms:modified xsi:type="dcterms:W3CDTF">2025-05-05T09:45:24Z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