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D69EB"/>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C96BDE-8F14-8BA1-29A0-94355ACC0B66}" v="64" dt="2025-05-05T09:38:01.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24"/>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D4AC7A84-0760-46FB-B50E-A4AF999F086F}"/>
    <pc:docChg chg="custSel modSld">
      <pc:chgData name="Natasha Doherty" userId="2f65fbf4-2eeb-41a6-a4bf-8744b8cf020e" providerId="ADAL" clId="{D4AC7A84-0760-46FB-B50E-A4AF999F086F}" dt="2025-04-12T06:53:45.898" v="129" actId="20577"/>
      <pc:docMkLst>
        <pc:docMk/>
      </pc:docMkLst>
      <pc:sldChg chg="addSp modSp mod">
        <pc:chgData name="Natasha Doherty" userId="2f65fbf4-2eeb-41a6-a4bf-8744b8cf020e" providerId="ADAL" clId="{D4AC7A84-0760-46FB-B50E-A4AF999F086F}" dt="2025-04-12T06:51:38.622" v="64"/>
        <pc:sldMkLst>
          <pc:docMk/>
          <pc:sldMk cId="1307260987" sldId="258"/>
        </pc:sldMkLst>
        <pc:graphicFrameChg chg="mod modGraphic">
          <ac:chgData name="Natasha Doherty" userId="2f65fbf4-2eeb-41a6-a4bf-8744b8cf020e" providerId="ADAL" clId="{D4AC7A84-0760-46FB-B50E-A4AF999F086F}" dt="2025-04-12T06:51:38.622" v="64"/>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D4AC7A84-0760-46FB-B50E-A4AF999F086F}" dt="2025-04-12T06:51:05.202" v="62" actId="20577"/>
          <ac:graphicFrameMkLst>
            <pc:docMk/>
            <pc:sldMk cId="1307260987" sldId="258"/>
            <ac:graphicFrameMk id="17" creationId="{61FFC170-F895-5834-DC1D-D3303407BE54}"/>
          </ac:graphicFrameMkLst>
        </pc:graphicFrameChg>
        <pc:picChg chg="add mod">
          <ac:chgData name="Natasha Doherty" userId="2f65fbf4-2eeb-41a6-a4bf-8744b8cf020e" providerId="ADAL" clId="{D4AC7A84-0760-46FB-B50E-A4AF999F086F}" dt="2025-04-12T06:50:33.548" v="3"/>
          <ac:picMkLst>
            <pc:docMk/>
            <pc:sldMk cId="1307260987" sldId="258"/>
            <ac:picMk id="3" creationId="{2C70D276-D543-DF55-EE19-73D9BA07F89A}"/>
          </ac:picMkLst>
        </pc:picChg>
      </pc:sldChg>
      <pc:sldChg chg="addSp delSp modSp mod">
        <pc:chgData name="Natasha Doherty" userId="2f65fbf4-2eeb-41a6-a4bf-8744b8cf020e" providerId="ADAL" clId="{D4AC7A84-0760-46FB-B50E-A4AF999F086F}" dt="2025-04-12T06:53:45.898" v="129" actId="20577"/>
        <pc:sldMkLst>
          <pc:docMk/>
          <pc:sldMk cId="1819520668" sldId="259"/>
        </pc:sldMkLst>
        <pc:spChg chg="del mod">
          <ac:chgData name="Natasha Doherty" userId="2f65fbf4-2eeb-41a6-a4bf-8744b8cf020e" providerId="ADAL" clId="{D4AC7A84-0760-46FB-B50E-A4AF999F086F}" dt="2025-04-12T06:52:09.890" v="83" actId="478"/>
          <ac:spMkLst>
            <pc:docMk/>
            <pc:sldMk cId="1819520668" sldId="259"/>
            <ac:spMk id="3" creationId="{A3876A1B-1544-08AD-FA03-DB1809241F8C}"/>
          </ac:spMkLst>
        </pc:spChg>
        <pc:spChg chg="mod">
          <ac:chgData name="Natasha Doherty" userId="2f65fbf4-2eeb-41a6-a4bf-8744b8cf020e" providerId="ADAL" clId="{D4AC7A84-0760-46FB-B50E-A4AF999F086F}" dt="2025-04-12T06:52:13.566" v="84" actId="1076"/>
          <ac:spMkLst>
            <pc:docMk/>
            <pc:sldMk cId="1819520668" sldId="259"/>
            <ac:spMk id="15" creationId="{4F57B1B5-3A04-0A21-6A26-A8EB0274933B}"/>
          </ac:spMkLst>
        </pc:spChg>
        <pc:graphicFrameChg chg="add mod modGraphic">
          <ac:chgData name="Natasha Doherty" userId="2f65fbf4-2eeb-41a6-a4bf-8744b8cf020e" providerId="ADAL" clId="{D4AC7A84-0760-46FB-B50E-A4AF999F086F}" dt="2025-04-12T06:53:35.345" v="95" actId="1076"/>
          <ac:graphicFrameMkLst>
            <pc:docMk/>
            <pc:sldMk cId="1819520668" sldId="259"/>
            <ac:graphicFrameMk id="5" creationId="{44D5A1B8-76CD-862E-FE74-8C339B63E7AC}"/>
          </ac:graphicFrameMkLst>
        </pc:graphicFrameChg>
        <pc:graphicFrameChg chg="modGraphic">
          <ac:chgData name="Natasha Doherty" userId="2f65fbf4-2eeb-41a6-a4bf-8744b8cf020e" providerId="ADAL" clId="{D4AC7A84-0760-46FB-B50E-A4AF999F086F}" dt="2025-04-12T06:53:45.898" v="129" actId="20577"/>
          <ac:graphicFrameMkLst>
            <pc:docMk/>
            <pc:sldMk cId="1819520668" sldId="259"/>
            <ac:graphicFrameMk id="17" creationId="{E0C6AD8B-BDB6-1B1E-AFCF-6FECC1E3110F}"/>
          </ac:graphicFrameMkLst>
        </pc:graphicFrameChg>
        <pc:picChg chg="add mod">
          <ac:chgData name="Natasha Doherty" userId="2f65fbf4-2eeb-41a6-a4bf-8744b8cf020e" providerId="ADAL" clId="{D4AC7A84-0760-46FB-B50E-A4AF999F086F}" dt="2025-04-12T06:50:41.197" v="5" actId="14100"/>
          <ac:picMkLst>
            <pc:docMk/>
            <pc:sldMk cId="1819520668" sldId="259"/>
            <ac:picMk id="4" creationId="{BAB43196-DEE0-143F-8EC9-92376790EF83}"/>
          </ac:picMkLst>
        </pc:picChg>
        <pc:picChg chg="del">
          <ac:chgData name="Natasha Doherty" userId="2f65fbf4-2eeb-41a6-a4bf-8744b8cf020e" providerId="ADAL" clId="{D4AC7A84-0760-46FB-B50E-A4AF999F086F}" dt="2025-04-12T06:50:14.917" v="0" actId="478"/>
          <ac:picMkLst>
            <pc:docMk/>
            <pc:sldMk cId="1819520668" sldId="259"/>
            <ac:picMk id="33" creationId="{CBAEE79C-53B3-ADFD-7594-BE8E39ED0845}"/>
          </ac:picMkLst>
        </pc:picChg>
      </pc:sldChg>
    </pc:docChg>
  </pc:docChgLst>
  <pc:docChgLst>
    <pc:chgData name="Tracey Johnson" userId="S::traceyj_inalapc.org.au#ext#@ethicol.onmicrosoft.com::e7955945-38dd-4fa0-930e-e53c504fbbc7" providerId="AD" clId="Web-{36C96BDE-8F14-8BA1-29A0-94355ACC0B66}"/>
    <pc:docChg chg="modSld">
      <pc:chgData name="Tracey Johnson" userId="S::traceyj_inalapc.org.au#ext#@ethicol.onmicrosoft.com::e7955945-38dd-4fa0-930e-e53c504fbbc7" providerId="AD" clId="Web-{36C96BDE-8F14-8BA1-29A0-94355ACC0B66}" dt="2025-05-05T09:38:01.732" v="63"/>
      <pc:docMkLst>
        <pc:docMk/>
      </pc:docMkLst>
      <pc:sldChg chg="modSp">
        <pc:chgData name="Tracey Johnson" userId="S::traceyj_inalapc.org.au#ext#@ethicol.onmicrosoft.com::e7955945-38dd-4fa0-930e-e53c504fbbc7" providerId="AD" clId="Web-{36C96BDE-8F14-8BA1-29A0-94355ACC0B66}" dt="2025-05-05T09:38:01.732" v="63"/>
        <pc:sldMkLst>
          <pc:docMk/>
          <pc:sldMk cId="1307260987" sldId="258"/>
        </pc:sldMkLst>
        <pc:graphicFrameChg chg="mod modGraphic">
          <ac:chgData name="Tracey Johnson" userId="S::traceyj_inalapc.org.au#ext#@ethicol.onmicrosoft.com::e7955945-38dd-4fa0-930e-e53c504fbbc7" providerId="AD" clId="Web-{36C96BDE-8F14-8BA1-29A0-94355ACC0B66}" dt="2025-05-05T09:38:01.732" v="63"/>
          <ac:graphicFrameMkLst>
            <pc:docMk/>
            <pc:sldMk cId="1307260987" sldId="258"/>
            <ac:graphicFrameMk id="9" creationId="{350A4181-2D10-0307-78F1-1B5BB5246E9B}"/>
          </ac:graphicFrameMkLst>
        </pc:graphicFrameChg>
      </pc:sldChg>
      <pc:sldChg chg="modSp">
        <pc:chgData name="Tracey Johnson" userId="S::traceyj_inalapc.org.au#ext#@ethicol.onmicrosoft.com::e7955945-38dd-4fa0-930e-e53c504fbbc7" providerId="AD" clId="Web-{36C96BDE-8F14-8BA1-29A0-94355ACC0B66}" dt="2025-05-05T09:37:43.934" v="39"/>
        <pc:sldMkLst>
          <pc:docMk/>
          <pc:sldMk cId="1819520668" sldId="259"/>
        </pc:sldMkLst>
        <pc:graphicFrameChg chg="mod modGraphic">
          <ac:chgData name="Tracey Johnson" userId="S::traceyj_inalapc.org.au#ext#@ethicol.onmicrosoft.com::e7955945-38dd-4fa0-930e-e53c504fbbc7" providerId="AD" clId="Web-{36C96BDE-8F14-8BA1-29A0-94355ACC0B66}" dt="2025-05-05T09:37:43.934" v="39"/>
          <ac:graphicFrameMkLst>
            <pc:docMk/>
            <pc:sldMk cId="1819520668" sldId="259"/>
            <ac:graphicFrameMk id="5" creationId="{44D5A1B8-76CD-862E-FE74-8C339B63E7AC}"/>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ED76-DAA4-7378-900A-40DFD75A8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1FBC4-ABC2-EEA6-F3AB-932BE3C631BA}"/>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BC33FD4-984C-0EB3-8D30-EBA61826797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288AE55-A55F-AB4F-448F-E30A59DD304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47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944357457"/>
              </p:ext>
            </p:extLst>
          </p:nvPr>
        </p:nvGraphicFramePr>
        <p:xfrm>
          <a:off x="1351419" y="3869808"/>
          <a:ext cx="9897150" cy="2940103"/>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1D0304)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Patient Story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kern="1200" noProof="0" dirty="0">
                          <a:solidFill>
                            <a:schemeClr val="tx1"/>
                          </a:solidFill>
                          <a:latin typeface="Montserrat Light"/>
                          <a:ea typeface="+mn-ea"/>
                          <a:cs typeface="+mn-cs"/>
                        </a:rPr>
                        <a:t>This tool  is a guide to capturing patient stories that can help </a:t>
                      </a:r>
                      <a:r>
                        <a:rPr lang="en-GB" sz="1800" kern="1200" noProof="0">
                          <a:solidFill>
                            <a:schemeClr val="tx1"/>
                          </a:solidFill>
                          <a:latin typeface="Montserrat Light"/>
                          <a:ea typeface="+mn-ea"/>
                          <a:cs typeface="+mn-cs"/>
                        </a:rPr>
                        <a:t>to better understand the issues and challenges.  Such stories can be created as posters, summary powerpoint presentations or even used in videos at the beginning of workshops and discussions of what needs to change.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fr-FR" sz="1100" dirty="0">
                          <a:latin typeface="Montserrat Light" panose="00000400000000000000" pitchFamily="2" charset="0"/>
                        </a:rPr>
                        <a:t>https://www.safetyandquality.gov.au/sites/default/files/migrated/A_toolkit_for_collecting_and_using_patient_stories.pdf</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588955944"/>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1D0304 – Patient Story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95637D3-DFCA-C900-0F4D-7E1CA9B2CB6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0189BD8-1423-5DDB-0C4F-0E0C20C2EF4E}"/>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0189BD8-1423-5DDB-0C4F-0E0C20C2EF4E}"/>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FA0FA63-B5BA-0484-10BF-1AF51ED4B8B6}"/>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68E79013-A970-29F1-5C95-184B4BD6E8CC}"/>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1ED59A-1D1D-8540-ADC1-8D6C61986B72}"/>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0C6AD8B-BDB6-1B1E-AFCF-6FECC1E3110F}"/>
              </a:ext>
            </a:extLst>
          </p:cNvPr>
          <p:cNvGraphicFramePr>
            <a:graphicFrameLocks noGrp="1"/>
          </p:cNvGraphicFramePr>
          <p:nvPr>
            <p:extLst>
              <p:ext uri="{D42A27DB-BD31-4B8C-83A1-F6EECF244321}">
                <p14:modId xmlns:p14="http://schemas.microsoft.com/office/powerpoint/2010/main" val="3985561701"/>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a:t>
                      </a:r>
                      <a:r>
                        <a:rPr lang="en-GB" sz="1200"/>
                        <a:t>ID 1D0304 – Patient Story</a:t>
                      </a:r>
                      <a:endParaRPr lang="en-GB"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9A205B3-C7B7-828E-A580-6EB2E75B9F65}"/>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9AD109BB-1DFD-D17D-5A4A-C70C24F79932}"/>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B6C847D-55E8-047D-BB8D-4657F2CABC60}"/>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15" name="TextBox 14">
            <a:extLst>
              <a:ext uri="{FF2B5EF4-FFF2-40B4-BE49-F238E27FC236}">
                <a16:creationId xmlns:a16="http://schemas.microsoft.com/office/drawing/2014/main" id="{4F57B1B5-3A04-0A21-6A26-A8EB0274933B}"/>
              </a:ext>
            </a:extLst>
          </p:cNvPr>
          <p:cNvSpPr txBox="1"/>
          <p:nvPr/>
        </p:nvSpPr>
        <p:spPr>
          <a:xfrm>
            <a:off x="1" y="1342367"/>
            <a:ext cx="12599987" cy="687177"/>
          </a:xfrm>
          <a:prstGeom prst="rect">
            <a:avLst/>
          </a:prstGeom>
          <a:solidFill>
            <a:srgbClr val="3D69EB"/>
          </a:solidFill>
        </p:spPr>
        <p:txBody>
          <a:bodyPr wrap="square" lIns="91440" tIns="45720" rIns="91440" bIns="45720" anchor="t">
            <a:spAutoFit/>
          </a:bodyPr>
          <a:lstStyle/>
          <a:p>
            <a:pPr algn="ctr"/>
            <a:r>
              <a:rPr lang="en-US" sz="3700" b="1" dirty="0">
                <a:solidFill>
                  <a:prstClr val="white"/>
                </a:solidFill>
                <a:latin typeface="Montserrat Light"/>
              </a:rPr>
              <a:t>Patient Story</a:t>
            </a:r>
            <a:endParaRPr lang="en-US" sz="3721" b="1" dirty="0">
              <a:solidFill>
                <a:prstClr val="white"/>
              </a:solidFill>
              <a:latin typeface="Montserrat Light" panose="00000400000000000000" pitchFamily="2" charset="0"/>
            </a:endParaRPr>
          </a:p>
        </p:txBody>
      </p:sp>
      <p:pic>
        <p:nvPicPr>
          <p:cNvPr id="4" name="Picture 3" descr="Purple and purple letters on a black background&#10;&#10;Description automatically generated">
            <a:extLst>
              <a:ext uri="{FF2B5EF4-FFF2-40B4-BE49-F238E27FC236}">
                <a16:creationId xmlns:a16="http://schemas.microsoft.com/office/drawing/2014/main" id="{BAB43196-DEE0-143F-8EC9-92376790EF83}"/>
              </a:ext>
            </a:extLst>
          </p:cNvPr>
          <p:cNvPicPr>
            <a:picLocks noChangeAspect="1"/>
          </p:cNvPicPr>
          <p:nvPr/>
        </p:nvPicPr>
        <p:blipFill>
          <a:blip r:embed="rId9"/>
          <a:stretch>
            <a:fillRect/>
          </a:stretch>
        </p:blipFill>
        <p:spPr>
          <a:xfrm>
            <a:off x="191002" y="532161"/>
            <a:ext cx="3779865" cy="570768"/>
          </a:xfrm>
          <a:prstGeom prst="rect">
            <a:avLst/>
          </a:prstGeom>
        </p:spPr>
      </p:pic>
      <p:graphicFrame>
        <p:nvGraphicFramePr>
          <p:cNvPr id="5" name="Table 4">
            <a:extLst>
              <a:ext uri="{FF2B5EF4-FFF2-40B4-BE49-F238E27FC236}">
                <a16:creationId xmlns:a16="http://schemas.microsoft.com/office/drawing/2014/main" id="{44D5A1B8-76CD-862E-FE74-8C339B63E7AC}"/>
              </a:ext>
            </a:extLst>
          </p:cNvPr>
          <p:cNvGraphicFramePr>
            <a:graphicFrameLocks noGrp="1"/>
          </p:cNvGraphicFramePr>
          <p:nvPr>
            <p:extLst>
              <p:ext uri="{D42A27DB-BD31-4B8C-83A1-F6EECF244321}">
                <p14:modId xmlns:p14="http://schemas.microsoft.com/office/powerpoint/2010/main" val="2684887025"/>
              </p:ext>
            </p:extLst>
          </p:nvPr>
        </p:nvGraphicFramePr>
        <p:xfrm>
          <a:off x="2006601" y="2476238"/>
          <a:ext cx="7874000" cy="5537200"/>
        </p:xfrm>
        <a:graphic>
          <a:graphicData uri="http://schemas.openxmlformats.org/drawingml/2006/table">
            <a:tbl>
              <a:tblPr firstRow="1" bandRow="1"/>
              <a:tblGrid>
                <a:gridCol w="1565878">
                  <a:extLst>
                    <a:ext uri="{9D8B030D-6E8A-4147-A177-3AD203B41FA5}">
                      <a16:colId xmlns:a16="http://schemas.microsoft.com/office/drawing/2014/main" val="3773603052"/>
                    </a:ext>
                  </a:extLst>
                </a:gridCol>
                <a:gridCol w="2439822">
                  <a:extLst>
                    <a:ext uri="{9D8B030D-6E8A-4147-A177-3AD203B41FA5}">
                      <a16:colId xmlns:a16="http://schemas.microsoft.com/office/drawing/2014/main" val="2553512339"/>
                    </a:ext>
                  </a:extLst>
                </a:gridCol>
                <a:gridCol w="3868300">
                  <a:extLst>
                    <a:ext uri="{9D8B030D-6E8A-4147-A177-3AD203B41FA5}">
                      <a16:colId xmlns:a16="http://schemas.microsoft.com/office/drawing/2014/main" val="2362319897"/>
                    </a:ext>
                  </a:extLst>
                </a:gridCol>
              </a:tblGrid>
              <a:tr h="370840">
                <a:tc>
                  <a:txBody>
                    <a:bodyPr/>
                    <a:lstStyle>
                      <a:lvl1pPr marL="0" algn="l" defTabSz="1199967" rtl="0" eaLnBrk="1" latinLnBrk="0" hangingPunct="1">
                        <a:defRPr sz="2362" b="1" kern="1200">
                          <a:solidFill>
                            <a:schemeClr val="bg1"/>
                          </a:solidFill>
                          <a:latin typeface="Calibri" panose="020F0502020204030204"/>
                        </a:defRPr>
                      </a:lvl1pPr>
                      <a:lvl2pPr marL="599984" algn="l" defTabSz="1199967" rtl="0" eaLnBrk="1" latinLnBrk="0" hangingPunct="1">
                        <a:defRPr sz="2362" b="1" kern="1200">
                          <a:solidFill>
                            <a:schemeClr val="bg1"/>
                          </a:solidFill>
                          <a:latin typeface="Calibri" panose="020F0502020204030204"/>
                        </a:defRPr>
                      </a:lvl2pPr>
                      <a:lvl3pPr marL="1199967" algn="l" defTabSz="1199967" rtl="0" eaLnBrk="1" latinLnBrk="0" hangingPunct="1">
                        <a:defRPr sz="2362" b="1" kern="1200">
                          <a:solidFill>
                            <a:schemeClr val="bg1"/>
                          </a:solidFill>
                          <a:latin typeface="Calibri" panose="020F0502020204030204"/>
                        </a:defRPr>
                      </a:lvl3pPr>
                      <a:lvl4pPr marL="1799951" algn="l" defTabSz="1199967" rtl="0" eaLnBrk="1" latinLnBrk="0" hangingPunct="1">
                        <a:defRPr sz="2362" b="1" kern="1200">
                          <a:solidFill>
                            <a:schemeClr val="bg1"/>
                          </a:solidFill>
                          <a:latin typeface="Calibri" panose="020F0502020204030204"/>
                        </a:defRPr>
                      </a:lvl4pPr>
                      <a:lvl5pPr marL="2399934" algn="l" defTabSz="1199967" rtl="0" eaLnBrk="1" latinLnBrk="0" hangingPunct="1">
                        <a:defRPr sz="2362" b="1" kern="1200">
                          <a:solidFill>
                            <a:schemeClr val="bg1"/>
                          </a:solidFill>
                          <a:latin typeface="Calibri" panose="020F0502020204030204"/>
                        </a:defRPr>
                      </a:lvl5pPr>
                      <a:lvl6pPr marL="2999918" algn="l" defTabSz="1199967" rtl="0" eaLnBrk="1" latinLnBrk="0" hangingPunct="1">
                        <a:defRPr sz="2362" b="1" kern="1200">
                          <a:solidFill>
                            <a:schemeClr val="bg1"/>
                          </a:solidFill>
                          <a:latin typeface="Calibri" panose="020F0502020204030204"/>
                        </a:defRPr>
                      </a:lvl6pPr>
                      <a:lvl7pPr marL="3599901" algn="l" defTabSz="1199967" rtl="0" eaLnBrk="1" latinLnBrk="0" hangingPunct="1">
                        <a:defRPr sz="2362" b="1" kern="1200">
                          <a:solidFill>
                            <a:schemeClr val="bg1"/>
                          </a:solidFill>
                          <a:latin typeface="Calibri" panose="020F0502020204030204"/>
                        </a:defRPr>
                      </a:lvl7pPr>
                      <a:lvl8pPr marL="4199885" algn="l" defTabSz="1199967" rtl="0" eaLnBrk="1" latinLnBrk="0" hangingPunct="1">
                        <a:defRPr sz="2362" b="1" kern="1200">
                          <a:solidFill>
                            <a:schemeClr val="bg1"/>
                          </a:solidFill>
                          <a:latin typeface="Calibri" panose="020F0502020204030204"/>
                        </a:defRPr>
                      </a:lvl8pPr>
                      <a:lvl9pPr marL="4799868" algn="l" defTabSz="1199967" rtl="0" eaLnBrk="1" latinLnBrk="0" hangingPunct="1">
                        <a:defRPr sz="2362" b="1" kern="1200">
                          <a:solidFill>
                            <a:schemeClr val="bg1"/>
                          </a:solidFill>
                          <a:latin typeface="Calibri" panose="020F0502020204030204"/>
                        </a:defRPr>
                      </a:lvl9pPr>
                    </a:lstStyle>
                    <a:p>
                      <a:r>
                        <a:rPr lang="en-AU" sz="1100" b="1" dirty="0">
                          <a:solidFill>
                            <a:srgbClr val="FFFFFF"/>
                          </a:solidFill>
                          <a:latin typeface="Montserrat Light" panose="00000400000000000000" pitchFamily="2" charset="0"/>
                        </a:rPr>
                        <a:t>STEPS</a:t>
                      </a: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3D69EB"/>
                    </a:solidFill>
                  </a:tcPr>
                </a:tc>
                <a:tc>
                  <a:txBody>
                    <a:bodyPr/>
                    <a:lstStyle>
                      <a:lvl1pPr marL="0" algn="l" defTabSz="1199967" rtl="0" eaLnBrk="1" latinLnBrk="0" hangingPunct="1">
                        <a:defRPr sz="2362" b="1" kern="1200">
                          <a:solidFill>
                            <a:schemeClr val="bg1"/>
                          </a:solidFill>
                          <a:latin typeface="Calibri" panose="020F0502020204030204"/>
                        </a:defRPr>
                      </a:lvl1pPr>
                      <a:lvl2pPr marL="599984" algn="l" defTabSz="1199967" rtl="0" eaLnBrk="1" latinLnBrk="0" hangingPunct="1">
                        <a:defRPr sz="2362" b="1" kern="1200">
                          <a:solidFill>
                            <a:schemeClr val="bg1"/>
                          </a:solidFill>
                          <a:latin typeface="Calibri" panose="020F0502020204030204"/>
                        </a:defRPr>
                      </a:lvl2pPr>
                      <a:lvl3pPr marL="1199967" algn="l" defTabSz="1199967" rtl="0" eaLnBrk="1" latinLnBrk="0" hangingPunct="1">
                        <a:defRPr sz="2362" b="1" kern="1200">
                          <a:solidFill>
                            <a:schemeClr val="bg1"/>
                          </a:solidFill>
                          <a:latin typeface="Calibri" panose="020F0502020204030204"/>
                        </a:defRPr>
                      </a:lvl3pPr>
                      <a:lvl4pPr marL="1799951" algn="l" defTabSz="1199967" rtl="0" eaLnBrk="1" latinLnBrk="0" hangingPunct="1">
                        <a:defRPr sz="2362" b="1" kern="1200">
                          <a:solidFill>
                            <a:schemeClr val="bg1"/>
                          </a:solidFill>
                          <a:latin typeface="Calibri" panose="020F0502020204030204"/>
                        </a:defRPr>
                      </a:lvl4pPr>
                      <a:lvl5pPr marL="2399934" algn="l" defTabSz="1199967" rtl="0" eaLnBrk="1" latinLnBrk="0" hangingPunct="1">
                        <a:defRPr sz="2362" b="1" kern="1200">
                          <a:solidFill>
                            <a:schemeClr val="bg1"/>
                          </a:solidFill>
                          <a:latin typeface="Calibri" panose="020F0502020204030204"/>
                        </a:defRPr>
                      </a:lvl5pPr>
                      <a:lvl6pPr marL="2999918" algn="l" defTabSz="1199967" rtl="0" eaLnBrk="1" latinLnBrk="0" hangingPunct="1">
                        <a:defRPr sz="2362" b="1" kern="1200">
                          <a:solidFill>
                            <a:schemeClr val="bg1"/>
                          </a:solidFill>
                          <a:latin typeface="Calibri" panose="020F0502020204030204"/>
                        </a:defRPr>
                      </a:lvl6pPr>
                      <a:lvl7pPr marL="3599901" algn="l" defTabSz="1199967" rtl="0" eaLnBrk="1" latinLnBrk="0" hangingPunct="1">
                        <a:defRPr sz="2362" b="1" kern="1200">
                          <a:solidFill>
                            <a:schemeClr val="bg1"/>
                          </a:solidFill>
                          <a:latin typeface="Calibri" panose="020F0502020204030204"/>
                        </a:defRPr>
                      </a:lvl7pPr>
                      <a:lvl8pPr marL="4199885" algn="l" defTabSz="1199967" rtl="0" eaLnBrk="1" latinLnBrk="0" hangingPunct="1">
                        <a:defRPr sz="2362" b="1" kern="1200">
                          <a:solidFill>
                            <a:schemeClr val="bg1"/>
                          </a:solidFill>
                          <a:latin typeface="Calibri" panose="020F0502020204030204"/>
                        </a:defRPr>
                      </a:lvl8pPr>
                      <a:lvl9pPr marL="4799868" algn="l" defTabSz="1199967" rtl="0" eaLnBrk="1" latinLnBrk="0" hangingPunct="1">
                        <a:defRPr sz="2362" b="1" kern="1200">
                          <a:solidFill>
                            <a:schemeClr val="bg1"/>
                          </a:solidFill>
                          <a:latin typeface="Calibri" panose="020F0502020204030204"/>
                        </a:defRPr>
                      </a:lvl9pPr>
                    </a:lstStyle>
                    <a:p>
                      <a:endParaRPr lang="en-AU" sz="1100" b="0" dirty="0">
                        <a:solidFill>
                          <a:srgbClr val="FFFFFF"/>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3D69EB"/>
                    </a:solidFill>
                  </a:tcPr>
                </a:tc>
                <a:tc>
                  <a:txBody>
                    <a:bodyPr/>
                    <a:lstStyle>
                      <a:lvl1pPr marL="0" algn="l" defTabSz="1199967" rtl="0" eaLnBrk="1" latinLnBrk="0" hangingPunct="1">
                        <a:defRPr sz="2362" b="1" kern="1200">
                          <a:solidFill>
                            <a:schemeClr val="bg1"/>
                          </a:solidFill>
                          <a:latin typeface="Calibri" panose="020F0502020204030204"/>
                        </a:defRPr>
                      </a:lvl1pPr>
                      <a:lvl2pPr marL="599984" algn="l" defTabSz="1199967" rtl="0" eaLnBrk="1" latinLnBrk="0" hangingPunct="1">
                        <a:defRPr sz="2362" b="1" kern="1200">
                          <a:solidFill>
                            <a:schemeClr val="bg1"/>
                          </a:solidFill>
                          <a:latin typeface="Calibri" panose="020F0502020204030204"/>
                        </a:defRPr>
                      </a:lvl2pPr>
                      <a:lvl3pPr marL="1199967" algn="l" defTabSz="1199967" rtl="0" eaLnBrk="1" latinLnBrk="0" hangingPunct="1">
                        <a:defRPr sz="2362" b="1" kern="1200">
                          <a:solidFill>
                            <a:schemeClr val="bg1"/>
                          </a:solidFill>
                          <a:latin typeface="Calibri" panose="020F0502020204030204"/>
                        </a:defRPr>
                      </a:lvl3pPr>
                      <a:lvl4pPr marL="1799951" algn="l" defTabSz="1199967" rtl="0" eaLnBrk="1" latinLnBrk="0" hangingPunct="1">
                        <a:defRPr sz="2362" b="1" kern="1200">
                          <a:solidFill>
                            <a:schemeClr val="bg1"/>
                          </a:solidFill>
                          <a:latin typeface="Calibri" panose="020F0502020204030204"/>
                        </a:defRPr>
                      </a:lvl4pPr>
                      <a:lvl5pPr marL="2399934" algn="l" defTabSz="1199967" rtl="0" eaLnBrk="1" latinLnBrk="0" hangingPunct="1">
                        <a:defRPr sz="2362" b="1" kern="1200">
                          <a:solidFill>
                            <a:schemeClr val="bg1"/>
                          </a:solidFill>
                          <a:latin typeface="Calibri" panose="020F0502020204030204"/>
                        </a:defRPr>
                      </a:lvl5pPr>
                      <a:lvl6pPr marL="2999918" algn="l" defTabSz="1199967" rtl="0" eaLnBrk="1" latinLnBrk="0" hangingPunct="1">
                        <a:defRPr sz="2362" b="1" kern="1200">
                          <a:solidFill>
                            <a:schemeClr val="bg1"/>
                          </a:solidFill>
                          <a:latin typeface="Calibri" panose="020F0502020204030204"/>
                        </a:defRPr>
                      </a:lvl6pPr>
                      <a:lvl7pPr marL="3599901" algn="l" defTabSz="1199967" rtl="0" eaLnBrk="1" latinLnBrk="0" hangingPunct="1">
                        <a:defRPr sz="2362" b="1" kern="1200">
                          <a:solidFill>
                            <a:schemeClr val="bg1"/>
                          </a:solidFill>
                          <a:latin typeface="Calibri" panose="020F0502020204030204"/>
                        </a:defRPr>
                      </a:lvl7pPr>
                      <a:lvl8pPr marL="4199885" algn="l" defTabSz="1199967" rtl="0" eaLnBrk="1" latinLnBrk="0" hangingPunct="1">
                        <a:defRPr sz="2362" b="1" kern="1200">
                          <a:solidFill>
                            <a:schemeClr val="bg1"/>
                          </a:solidFill>
                          <a:latin typeface="Calibri" panose="020F0502020204030204"/>
                        </a:defRPr>
                      </a:lvl8pPr>
                      <a:lvl9pPr marL="4799868" algn="l" defTabSz="1199967" rtl="0" eaLnBrk="1" latinLnBrk="0" hangingPunct="1">
                        <a:defRPr sz="2362" b="1" kern="1200">
                          <a:solidFill>
                            <a:schemeClr val="bg1"/>
                          </a:solidFill>
                          <a:latin typeface="Calibri" panose="020F0502020204030204"/>
                        </a:defRPr>
                      </a:lvl9pPr>
                    </a:lstStyle>
                    <a:p>
                      <a:endParaRPr lang="en-AU" sz="1100" b="0" dirty="0">
                        <a:solidFill>
                          <a:srgbClr val="FFFFFF"/>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1593610173"/>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dirty="0">
                          <a:latin typeface="Montserrat Light" panose="00000400000000000000" pitchFamily="2" charset="0"/>
                        </a:rPr>
                        <a:t>Identify patients to participate </a:t>
                      </a:r>
                      <a:endParaRPr lang="en-AU" sz="1100" b="1" dirty="0">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0" dirty="0">
                          <a:solidFill>
                            <a:srgbClr val="000000"/>
                          </a:solidFill>
                          <a:latin typeface="Montserrat Light" panose="00000400000000000000" pitchFamily="2" charset="0"/>
                        </a:rPr>
                        <a:t>Current patients/clients   Recent patients/clients </a:t>
                      </a:r>
                      <a:endParaRPr lang="en-AU" sz="1100" b="0" dirty="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0" dirty="0">
                          <a:solidFill>
                            <a:srgbClr val="000000"/>
                          </a:solidFill>
                          <a:latin typeface="Montserrat Light" panose="00000400000000000000" pitchFamily="2" charset="0"/>
                        </a:rPr>
                        <a:t>Approach while in care with information and request to interview  </a:t>
                      </a:r>
                    </a:p>
                    <a:p>
                      <a:r>
                        <a:rPr lang="en-GB" sz="1100" b="0" dirty="0">
                          <a:solidFill>
                            <a:srgbClr val="000000"/>
                          </a:solidFill>
                          <a:latin typeface="Montserrat Light" panose="00000400000000000000" pitchFamily="2" charset="0"/>
                        </a:rPr>
                        <a:t>Send a letter with information  </a:t>
                      </a:r>
                    </a:p>
                    <a:p>
                      <a:r>
                        <a:rPr lang="en-GB" sz="1100" b="0" dirty="0">
                          <a:solidFill>
                            <a:srgbClr val="000000"/>
                          </a:solidFill>
                          <a:latin typeface="Montserrat Light" panose="00000400000000000000" pitchFamily="2" charset="0"/>
                        </a:rPr>
                        <a:t>Follow up with a phone call  </a:t>
                      </a:r>
                    </a:p>
                    <a:p>
                      <a:r>
                        <a:rPr lang="en-GB" sz="1100" b="0" dirty="0">
                          <a:solidFill>
                            <a:srgbClr val="000000"/>
                          </a:solidFill>
                          <a:latin typeface="Montserrat Light" panose="00000400000000000000" pitchFamily="2" charset="0"/>
                        </a:rPr>
                        <a:t>Invite to focus group session, interview over the phone or arrange on-to-one interview </a:t>
                      </a:r>
                      <a:endParaRPr lang="en-AU" sz="1100" b="0" dirty="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027256279"/>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Select random samples </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Contact local support groups </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dirty="0">
                          <a:solidFill>
                            <a:srgbClr val="000000"/>
                          </a:solidFill>
                          <a:latin typeface="Montserrat Light" panose="00000400000000000000" pitchFamily="2" charset="0"/>
                        </a:rPr>
                        <a:t>Attend meetings to tell people about the project and invite people to participate</a:t>
                      </a:r>
                      <a:endParaRPr lang="en-AU" sz="1100" dirty="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668291967"/>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Decide on interview method </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Face to face    Telephone   </a:t>
                      </a:r>
                    </a:p>
                    <a:p>
                      <a:r>
                        <a:rPr lang="en-GB" sz="1100">
                          <a:solidFill>
                            <a:srgbClr val="000000"/>
                          </a:solidFill>
                          <a:latin typeface="Montserrat Light" panose="00000400000000000000" pitchFamily="2" charset="0"/>
                        </a:rPr>
                        <a:t>Focus group </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dirty="0">
                          <a:solidFill>
                            <a:srgbClr val="000000"/>
                          </a:solidFill>
                          <a:latin typeface="Montserrat Light" panose="00000400000000000000" pitchFamily="2" charset="0"/>
                        </a:rPr>
                        <a:t>Written responses  Recorded – audio </a:t>
                      </a:r>
                    </a:p>
                    <a:p>
                      <a:r>
                        <a:rPr lang="en-GB" sz="1100" dirty="0">
                          <a:solidFill>
                            <a:srgbClr val="000000"/>
                          </a:solidFill>
                          <a:latin typeface="Montserrat Light" panose="00000400000000000000" pitchFamily="2" charset="0"/>
                        </a:rPr>
                        <a:t>Recorded – video  Written responses </a:t>
                      </a:r>
                    </a:p>
                    <a:p>
                      <a:r>
                        <a:rPr lang="en-GB" sz="1100" dirty="0">
                          <a:solidFill>
                            <a:srgbClr val="000000"/>
                          </a:solidFill>
                          <a:latin typeface="Montserrat Light" panose="00000400000000000000" pitchFamily="2" charset="0"/>
                        </a:rPr>
                        <a:t>Recorded – audio  </a:t>
                      </a:r>
                    </a:p>
                    <a:p>
                      <a:r>
                        <a:rPr lang="en-GB" sz="1100" dirty="0">
                          <a:solidFill>
                            <a:srgbClr val="000000"/>
                          </a:solidFill>
                          <a:latin typeface="Montserrat Light" panose="00000400000000000000" pitchFamily="2" charset="0"/>
                        </a:rPr>
                        <a:t>Written responses  Recorded – audio  </a:t>
                      </a:r>
                    </a:p>
                    <a:p>
                      <a:r>
                        <a:rPr lang="en-GB" sz="1100" dirty="0">
                          <a:solidFill>
                            <a:srgbClr val="000000"/>
                          </a:solidFill>
                          <a:latin typeface="Montserrat Light" panose="00000400000000000000" pitchFamily="2" charset="0"/>
                        </a:rPr>
                        <a:t>Recorded – video </a:t>
                      </a:r>
                      <a:endParaRPr lang="en-AU" sz="1100" dirty="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141087128"/>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Use resources and templates </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Patient information sheets  </a:t>
                      </a:r>
                    </a:p>
                    <a:p>
                      <a:r>
                        <a:rPr lang="en-GB" sz="1100">
                          <a:solidFill>
                            <a:srgbClr val="000000"/>
                          </a:solidFill>
                          <a:latin typeface="Montserrat Light" panose="00000400000000000000" pitchFamily="2" charset="0"/>
                        </a:rPr>
                        <a:t>Consent forms </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Information on why stories are being collected and how they will be used</a:t>
                      </a:r>
                      <a:endParaRPr lang="en-AU" sz="110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486308324"/>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Interview prompts </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Write scripted questions  Lightly structure questions  </a:t>
                      </a:r>
                    </a:p>
                    <a:p>
                      <a:r>
                        <a:rPr lang="en-GB" sz="1100">
                          <a:solidFill>
                            <a:srgbClr val="000000"/>
                          </a:solidFill>
                          <a:latin typeface="Montserrat Light" panose="00000400000000000000" pitchFamily="2" charset="0"/>
                        </a:rPr>
                        <a:t>Create interview</a:t>
                      </a:r>
                    </a:p>
                    <a:p>
                      <a:r>
                        <a:rPr lang="en-GB" sz="1100">
                          <a:solidFill>
                            <a:srgbClr val="000000"/>
                          </a:solidFill>
                          <a:latin typeface="Montserrat Light" panose="00000400000000000000" pitchFamily="2" charset="0"/>
                        </a:rPr>
                        <a:t>prompts</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dirty="0">
                          <a:solidFill>
                            <a:srgbClr val="000000"/>
                          </a:solidFill>
                          <a:latin typeface="Montserrat Light" panose="00000400000000000000" pitchFamily="2" charset="0"/>
                        </a:rPr>
                        <a:t>Have them rate aspects of the service delivery  </a:t>
                      </a:r>
                    </a:p>
                    <a:p>
                      <a:r>
                        <a:rPr lang="en-GB" sz="1100" dirty="0">
                          <a:solidFill>
                            <a:srgbClr val="000000"/>
                          </a:solidFill>
                          <a:latin typeface="Montserrat Light" panose="00000400000000000000" pitchFamily="2" charset="0"/>
                        </a:rPr>
                        <a:t>Ask them to relate their recent healthcare experience  </a:t>
                      </a:r>
                    </a:p>
                    <a:p>
                      <a:r>
                        <a:rPr lang="en-GB" sz="1100" dirty="0">
                          <a:solidFill>
                            <a:srgbClr val="000000"/>
                          </a:solidFill>
                          <a:latin typeface="Montserrat Light" panose="00000400000000000000" pitchFamily="2" charset="0"/>
                        </a:rPr>
                        <a:t>Ask for comment on best or worst aspects of care  </a:t>
                      </a:r>
                    </a:p>
                    <a:p>
                      <a:r>
                        <a:rPr lang="en-GB" sz="1100" dirty="0">
                          <a:solidFill>
                            <a:srgbClr val="000000"/>
                          </a:solidFill>
                          <a:latin typeface="Montserrat Light" panose="00000400000000000000" pitchFamily="2" charset="0"/>
                        </a:rPr>
                        <a:t>Ask for suggestions for improvement </a:t>
                      </a:r>
                      <a:endParaRPr lang="en-AU" sz="1100" dirty="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524896697"/>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Analyse</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Transcribe story  </a:t>
                      </a:r>
                    </a:p>
                    <a:p>
                      <a:r>
                        <a:rPr lang="en-GB" sz="1100">
                          <a:solidFill>
                            <a:srgbClr val="000000"/>
                          </a:solidFill>
                          <a:latin typeface="Montserrat Light" panose="00000400000000000000" pitchFamily="2" charset="0"/>
                        </a:rPr>
                        <a:t>Identify issues for improvement  Create solutions </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a:rPr>
                        <a:t>Look at themes  (AI tools can help with summaries)</a:t>
                      </a:r>
                      <a:endParaRPr lang="en-GB" sz="1100" dirty="0">
                        <a:solidFill>
                          <a:srgbClr val="000000"/>
                        </a:solidFill>
                        <a:latin typeface="Montserrat Light" panose="00000400000000000000" pitchFamily="2" charset="0"/>
                      </a:endParaRPr>
                    </a:p>
                    <a:p>
                      <a:r>
                        <a:rPr lang="en-GB" sz="1100" dirty="0">
                          <a:solidFill>
                            <a:srgbClr val="000000"/>
                          </a:solidFill>
                          <a:latin typeface="Montserrat Light" panose="00000400000000000000" pitchFamily="2" charset="0"/>
                        </a:rPr>
                        <a:t>Target main issues  </a:t>
                      </a:r>
                    </a:p>
                    <a:p>
                      <a:r>
                        <a:rPr lang="en-GB" sz="1100" dirty="0">
                          <a:solidFill>
                            <a:srgbClr val="000000"/>
                          </a:solidFill>
                          <a:latin typeface="Montserrat Light" panose="00000400000000000000" pitchFamily="2" charset="0"/>
                        </a:rPr>
                        <a:t>Measure improvements </a:t>
                      </a:r>
                      <a:endParaRPr lang="en-AU" sz="1100" dirty="0">
                        <a:solidFill>
                          <a:srgbClr val="000000"/>
                        </a:solidFill>
                        <a:latin typeface="Montserrat Light" panose="00000400000000000000" pitchFamily="2"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470761254"/>
                  </a:ext>
                </a:extLst>
              </a:tr>
              <a:tr h="370840">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b="1">
                          <a:latin typeface="Montserrat Light" panose="00000400000000000000" pitchFamily="2" charset="0"/>
                        </a:rPr>
                        <a:t>Share Knowledge </a:t>
                      </a:r>
                      <a:endParaRPr lang="en-AU" sz="1100" b="1">
                        <a:latin typeface="Montserrat Light" panose="00000400000000000000" pitchFamily="2"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r>
                        <a:rPr lang="en-GB" sz="1100">
                          <a:solidFill>
                            <a:srgbClr val="000000"/>
                          </a:solidFill>
                          <a:latin typeface="Montserrat Light" panose="00000400000000000000" pitchFamily="2" charset="0"/>
                        </a:rPr>
                        <a:t>Work out who else would benefit from the information </a:t>
                      </a:r>
                      <a:endParaRPr lang="en-AU" sz="1100">
                        <a:solidFill>
                          <a:srgbClr val="000000"/>
                        </a:solidFill>
                        <a:latin typeface="Montserrat Light" panose="00000400000000000000" pitchFamily="2" charset="0"/>
                      </a:endParaRPr>
                    </a:p>
                  </a:txBody>
                  <a:tcP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000000"/>
                          </a:solidFill>
                          <a:latin typeface="Montserrat Light" panose="00000400000000000000" pitchFamily="2" charset="0"/>
                        </a:rPr>
                        <a:t>Share lessons learned </a:t>
                      </a:r>
                      <a:endParaRPr lang="en-AU" sz="1100" dirty="0">
                        <a:solidFill>
                          <a:srgbClr val="000000"/>
                        </a:solidFill>
                        <a:latin typeface="Montserrat Light" panose="00000400000000000000" pitchFamily="2" charset="0"/>
                      </a:endParaRPr>
                    </a:p>
                    <a:p>
                      <a:pPr marL="0" marR="0" lvl="0" indent="0" algn="l">
                        <a:lnSpc>
                          <a:spcPct val="100000"/>
                        </a:lnSpc>
                        <a:spcBef>
                          <a:spcPts val="0"/>
                        </a:spcBef>
                        <a:spcAft>
                          <a:spcPts val="0"/>
                        </a:spcAft>
                        <a:buClrTx/>
                        <a:buSzTx/>
                        <a:buFontTx/>
                        <a:buNone/>
                      </a:pPr>
                      <a:r>
                        <a:rPr lang="en-GB" sz="1100">
                          <a:solidFill>
                            <a:srgbClr val="000000"/>
                          </a:solidFill>
                          <a:latin typeface="Montserrat Light"/>
                        </a:rPr>
                        <a:t>Create the patient story as a powerpoint presentation or abridged summary for use in meetings</a:t>
                      </a:r>
                      <a:endParaRPr lang="en-GB" sz="1100" dirty="0">
                        <a:solidFill>
                          <a:srgbClr val="000000"/>
                        </a:solidFill>
                        <a:latin typeface="Montserrat Light"/>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671415476"/>
                  </a:ext>
                </a:extLst>
              </a:tr>
            </a:tbl>
          </a:graphicData>
        </a:graphic>
      </p:graphicFrame>
    </p:spTree>
    <p:extLst>
      <p:ext uri="{BB962C8B-B14F-4D97-AF65-F5344CB8AC3E}">
        <p14:creationId xmlns:p14="http://schemas.microsoft.com/office/powerpoint/2010/main" val="1819520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F772A255-3A76-4217-9673-02588505863D}"/>
</file>

<file path=docProps/app.xml><?xml version="1.0" encoding="utf-8"?>
<Properties xmlns="http://schemas.openxmlformats.org/officeDocument/2006/extended-properties" xmlns:vt="http://schemas.openxmlformats.org/officeDocument/2006/docPropsVTypes">
  <TotalTime>61</TotalTime>
  <Words>662</Words>
  <Application>Microsoft Office PowerPoint</Application>
  <PresentationFormat>Custom</PresentationFormat>
  <Paragraphs>73</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13</cp:revision>
  <dcterms:created xsi:type="dcterms:W3CDTF">2020-03-30T06:43:55Z</dcterms:created>
  <dcterms:modified xsi:type="dcterms:W3CDTF">2025-05-05T09:38:21Z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