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A09C4-AA84-4B7F-B98F-C5241B8D17AB}" v="3" dt="2025-04-28T05:12:04.1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24"/>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1D3A09C4-AA84-4B7F-B98F-C5241B8D17AB}"/>
    <pc:docChg chg="undo redo custSel modSld">
      <pc:chgData name="Natasha Doherty" userId="2f65fbf4-2eeb-41a6-a4bf-8744b8cf020e" providerId="ADAL" clId="{1D3A09C4-AA84-4B7F-B98F-C5241B8D17AB}" dt="2025-04-28T05:12:04.158" v="148"/>
      <pc:docMkLst>
        <pc:docMk/>
      </pc:docMkLst>
      <pc:sldChg chg="modSp mod">
        <pc:chgData name="Natasha Doherty" userId="2f65fbf4-2eeb-41a6-a4bf-8744b8cf020e" providerId="ADAL" clId="{1D3A09C4-AA84-4B7F-B98F-C5241B8D17AB}" dt="2025-04-28T05:11:40.113" v="141" actId="20577"/>
        <pc:sldMkLst>
          <pc:docMk/>
          <pc:sldMk cId="1307260987" sldId="258"/>
        </pc:sldMkLst>
        <pc:graphicFrameChg chg="mod modGraphic">
          <ac:chgData name="Natasha Doherty" userId="2f65fbf4-2eeb-41a6-a4bf-8744b8cf020e" providerId="ADAL" clId="{1D3A09C4-AA84-4B7F-B98F-C5241B8D17AB}" dt="2025-04-28T05:08:51.436" v="104" actId="20577"/>
          <ac:graphicFrameMkLst>
            <pc:docMk/>
            <pc:sldMk cId="1307260987" sldId="258"/>
            <ac:graphicFrameMk id="9" creationId="{350A4181-2D10-0307-78F1-1B5BB5246E9B}"/>
          </ac:graphicFrameMkLst>
        </pc:graphicFrameChg>
        <pc:graphicFrameChg chg="mod modGraphic">
          <ac:chgData name="Natasha Doherty" userId="2f65fbf4-2eeb-41a6-a4bf-8744b8cf020e" providerId="ADAL" clId="{1D3A09C4-AA84-4B7F-B98F-C5241B8D17AB}" dt="2025-04-28T05:11:40.113" v="141" actId="20577"/>
          <ac:graphicFrameMkLst>
            <pc:docMk/>
            <pc:sldMk cId="1307260987" sldId="258"/>
            <ac:graphicFrameMk id="17" creationId="{61FFC170-F895-5834-DC1D-D3303407BE54}"/>
          </ac:graphicFrameMkLst>
        </pc:graphicFrameChg>
      </pc:sldChg>
      <pc:sldChg chg="delSp modSp mod">
        <pc:chgData name="Natasha Doherty" userId="2f65fbf4-2eeb-41a6-a4bf-8744b8cf020e" providerId="ADAL" clId="{1D3A09C4-AA84-4B7F-B98F-C5241B8D17AB}" dt="2025-04-28T05:12:04.158" v="148"/>
        <pc:sldMkLst>
          <pc:docMk/>
          <pc:sldMk cId="3670294841" sldId="259"/>
        </pc:sldMkLst>
        <pc:spChg chg="mod">
          <ac:chgData name="Natasha Doherty" userId="2f65fbf4-2eeb-41a6-a4bf-8744b8cf020e" providerId="ADAL" clId="{1D3A09C4-AA84-4B7F-B98F-C5241B8D17AB}" dt="2025-04-28T05:11:26.357" v="134" actId="20577"/>
          <ac:spMkLst>
            <pc:docMk/>
            <pc:sldMk cId="3670294841" sldId="259"/>
            <ac:spMk id="5" creationId="{67577510-5564-CD6D-86EF-CE9E85575374}"/>
          </ac:spMkLst>
        </pc:spChg>
        <pc:spChg chg="mod">
          <ac:chgData name="Natasha Doherty" userId="2f65fbf4-2eeb-41a6-a4bf-8744b8cf020e" providerId="ADAL" clId="{1D3A09C4-AA84-4B7F-B98F-C5241B8D17AB}" dt="2025-04-28T05:09:04.512" v="106" actId="122"/>
          <ac:spMkLst>
            <pc:docMk/>
            <pc:sldMk cId="3670294841" sldId="259"/>
            <ac:spMk id="7" creationId="{3DC52AAE-9AF7-5704-4B89-8382285DA17F}"/>
          </ac:spMkLst>
        </pc:spChg>
        <pc:graphicFrameChg chg="mod modGraphic">
          <ac:chgData name="Natasha Doherty" userId="2f65fbf4-2eeb-41a6-a4bf-8744b8cf020e" providerId="ADAL" clId="{1D3A09C4-AA84-4B7F-B98F-C5241B8D17AB}" dt="2025-04-28T05:12:04.158" v="148"/>
          <ac:graphicFrameMkLst>
            <pc:docMk/>
            <pc:sldMk cId="3670294841" sldId="259"/>
            <ac:graphicFrameMk id="17" creationId="{E776898F-822B-B87F-51DF-7F195FC81AF4}"/>
          </ac:graphicFrameMkLst>
        </pc:graphicFrameChg>
        <pc:picChg chg="del">
          <ac:chgData name="Natasha Doherty" userId="2f65fbf4-2eeb-41a6-a4bf-8744b8cf020e" providerId="ADAL" clId="{1D3A09C4-AA84-4B7F-B98F-C5241B8D17AB}" dt="2025-04-28T05:10:00.605" v="107" actId="478"/>
          <ac:picMkLst>
            <pc:docMk/>
            <pc:sldMk cId="3670294841" sldId="259"/>
            <ac:picMk id="3" creationId="{40BA0D61-29ED-5192-00A8-DFEC926A4FB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440930254"/>
              </p:ext>
            </p:extLst>
          </p:nvPr>
        </p:nvGraphicFramePr>
        <p:xfrm>
          <a:off x="1351419" y="3869808"/>
          <a:ext cx="9897150" cy="2624263"/>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1D0307)</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Preparing issues for Discussion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is applied at the start of Stage 1. It is used to prepare for engagement with stakeholders and ensure the issues are explored in enough detail</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AU" sz="1100" kern="1200" noProof="0" dirty="0">
                          <a:solidFill>
                            <a:srgbClr val="000000"/>
                          </a:solidFill>
                          <a:latin typeface="Montserrat Light"/>
                          <a:ea typeface="+mn-ea"/>
                          <a:cs typeface="+mn-cs"/>
                        </a:rPr>
                        <a:t>https://crlt.umich.edu/publinks/generalguidelines</a:t>
                      </a: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642994692"/>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1D0307 – Preparing Issues for Discussion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3923721319"/>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1D0307 – Preparing Issues for Discussion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5970865"/>
          </a:xfrm>
          <a:prstGeom prst="rect">
            <a:avLst/>
          </a:prstGeom>
          <a:noFill/>
        </p:spPr>
        <p:txBody>
          <a:bodyPr wrap="square">
            <a:spAutoFit/>
          </a:bodyPr>
          <a:lstStyle/>
          <a:p>
            <a:r>
              <a:rPr lang="en-GB" sz="1400" dirty="0">
                <a:solidFill>
                  <a:srgbClr val="000000"/>
                </a:solidFill>
                <a:latin typeface="Montserrat Light"/>
              </a:rPr>
              <a:t>Preparing your presentation of an issue helps prevent incoherent or incomplete explanations of the problem.  Additionally, team members appreciate good use of their time.  </a:t>
            </a:r>
          </a:p>
          <a:p>
            <a:r>
              <a:rPr lang="en-GB" sz="1400" dirty="0">
                <a:solidFill>
                  <a:srgbClr val="000000"/>
                </a:solidFill>
                <a:latin typeface="Montserrat Light"/>
              </a:rPr>
              <a:t> </a:t>
            </a:r>
          </a:p>
          <a:p>
            <a:r>
              <a:rPr lang="en-GB" sz="1400" b="1" dirty="0">
                <a:solidFill>
                  <a:srgbClr val="000000"/>
                </a:solidFill>
                <a:latin typeface="Montserrat Light"/>
              </a:rPr>
              <a:t>The issue is:</a:t>
            </a:r>
          </a:p>
          <a:p>
            <a:r>
              <a:rPr lang="en-GB" sz="1400" dirty="0">
                <a:solidFill>
                  <a:srgbClr val="000000"/>
                </a:solidFill>
                <a:latin typeface="Montserrat Light"/>
              </a:rPr>
              <a:t>Be concise.  In one or two sentences, get to the heart of the problem.  Is it a concern, challenge, opportunity or recurring problem that is becoming more troublesome?</a:t>
            </a:r>
          </a:p>
          <a:p>
            <a:r>
              <a:rPr lang="en-GB" sz="1400" dirty="0">
                <a:solidFill>
                  <a:srgbClr val="000000"/>
                </a:solidFill>
                <a:latin typeface="Montserrat Light"/>
              </a:rPr>
              <a:t> </a:t>
            </a:r>
          </a:p>
          <a:p>
            <a:r>
              <a:rPr lang="en-GB" sz="1400" b="1" dirty="0">
                <a:solidFill>
                  <a:srgbClr val="000000"/>
                </a:solidFill>
                <a:latin typeface="Montserrat Light"/>
              </a:rPr>
              <a:t>It is significant because:</a:t>
            </a:r>
          </a:p>
          <a:p>
            <a:r>
              <a:rPr lang="en-GB" sz="1400" dirty="0">
                <a:solidFill>
                  <a:srgbClr val="000000"/>
                </a:solidFill>
                <a:latin typeface="Montserrat Light"/>
              </a:rPr>
              <a:t>What’s at stake?  How does it affect dollars, income, people, services, patients, family, timing, the future or other relevant factors?  What is the future impact if this is not resolved?</a:t>
            </a:r>
          </a:p>
          <a:p>
            <a:r>
              <a:rPr lang="en-GB" sz="1400" dirty="0">
                <a:solidFill>
                  <a:srgbClr val="000000"/>
                </a:solidFill>
                <a:latin typeface="Montserrat Light"/>
              </a:rPr>
              <a:t> </a:t>
            </a:r>
          </a:p>
          <a:p>
            <a:r>
              <a:rPr lang="en-GB" sz="1400" b="1" dirty="0">
                <a:solidFill>
                  <a:srgbClr val="000000"/>
                </a:solidFill>
                <a:latin typeface="Montserrat Light"/>
              </a:rPr>
              <a:t>My ideal outcome is:</a:t>
            </a:r>
          </a:p>
          <a:p>
            <a:r>
              <a:rPr lang="en-GB" sz="1400" dirty="0">
                <a:solidFill>
                  <a:srgbClr val="000000"/>
                </a:solidFill>
                <a:latin typeface="Montserrat Light"/>
              </a:rPr>
              <a:t>What specific results do I want?</a:t>
            </a:r>
          </a:p>
          <a:p>
            <a:r>
              <a:rPr lang="en-GB" sz="1400" dirty="0">
                <a:solidFill>
                  <a:srgbClr val="000000"/>
                </a:solidFill>
                <a:latin typeface="Montserrat Light"/>
              </a:rPr>
              <a:t> </a:t>
            </a:r>
          </a:p>
          <a:p>
            <a:r>
              <a:rPr lang="en-GB" sz="1400" b="1" dirty="0">
                <a:solidFill>
                  <a:srgbClr val="000000"/>
                </a:solidFill>
                <a:latin typeface="Montserrat Light"/>
              </a:rPr>
              <a:t>Relevant background information:</a:t>
            </a:r>
          </a:p>
          <a:p>
            <a:r>
              <a:rPr lang="en-GB" sz="1400" dirty="0">
                <a:solidFill>
                  <a:srgbClr val="000000"/>
                </a:solidFill>
                <a:latin typeface="Montserrat Light"/>
              </a:rPr>
              <a:t> Summarise with bulleted points:  How, when, why and where did the issue start?  Who are the key players?  Which forces are at work?  What is the issues’ current status?</a:t>
            </a:r>
          </a:p>
          <a:p>
            <a:r>
              <a:rPr lang="en-GB" sz="1400" dirty="0">
                <a:solidFill>
                  <a:srgbClr val="000000"/>
                </a:solidFill>
                <a:latin typeface="Montserrat Light"/>
              </a:rPr>
              <a:t> </a:t>
            </a:r>
          </a:p>
          <a:p>
            <a:r>
              <a:rPr lang="en-GB" sz="1400" b="1" dirty="0">
                <a:solidFill>
                  <a:srgbClr val="000000"/>
                </a:solidFill>
                <a:latin typeface="Montserrat Light"/>
              </a:rPr>
              <a:t>What I have done up to this point:</a:t>
            </a:r>
          </a:p>
          <a:p>
            <a:r>
              <a:rPr lang="en-GB" sz="1400" dirty="0">
                <a:solidFill>
                  <a:srgbClr val="000000"/>
                </a:solidFill>
                <a:latin typeface="Montserrat Light"/>
              </a:rPr>
              <a:t>What have I done so far?  What options am I considering?</a:t>
            </a:r>
          </a:p>
          <a:p>
            <a:r>
              <a:rPr lang="en-GB" sz="1400" dirty="0">
                <a:solidFill>
                  <a:srgbClr val="000000"/>
                </a:solidFill>
                <a:latin typeface="Montserrat Light"/>
              </a:rPr>
              <a:t> </a:t>
            </a:r>
            <a:endParaRPr lang="en-GB" sz="1400" b="1" dirty="0">
              <a:solidFill>
                <a:srgbClr val="000000"/>
              </a:solidFill>
              <a:latin typeface="Montserrat Light"/>
            </a:endParaRPr>
          </a:p>
          <a:p>
            <a:r>
              <a:rPr lang="en-GB" sz="1400" b="1" dirty="0">
                <a:solidFill>
                  <a:srgbClr val="000000"/>
                </a:solidFill>
                <a:latin typeface="Montserrat Light"/>
              </a:rPr>
              <a:t>The help I want from the group is:</a:t>
            </a:r>
          </a:p>
          <a:p>
            <a:r>
              <a:rPr lang="en-GB" sz="1400" dirty="0">
                <a:solidFill>
                  <a:srgbClr val="000000"/>
                </a:solidFill>
                <a:latin typeface="Montserrat Light"/>
              </a:rPr>
              <a:t> What results do I want from the group?  For example, alternative solutions, confidence regarding the right decision, identification of consequences, where to find more information, critique of the current plan.</a:t>
            </a:r>
          </a:p>
          <a:p>
            <a:endParaRPr lang="en-GB" sz="1600" dirty="0"/>
          </a:p>
          <a:p>
            <a:endParaRPr lang="en-GB" sz="1600" dirty="0"/>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Preparing issues for Discussion</a:t>
            </a:r>
          </a:p>
        </p:txBody>
      </p:sp>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CAB12F7-6400-466B-9909-9B0A5EB0B3E8}"/>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112</TotalTime>
  <Words>701</Words>
  <Application>Microsoft Office PowerPoint</Application>
  <PresentationFormat>Custom</PresentationFormat>
  <Paragraphs>53</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10</cp:revision>
  <dcterms:created xsi:type="dcterms:W3CDTF">2020-03-30T06:43:55Z</dcterms:created>
  <dcterms:modified xsi:type="dcterms:W3CDTF">2025-04-28T05:12:07Z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