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85" d="100"/>
          <a:sy n="85" d="100"/>
        </p:scale>
        <p:origin x="1446" y="60"/>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6/30/2025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6/30/2025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6/30/2025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6/30/2025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6/30/2025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6/30/2025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6/30/2025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6/30/2025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6/30/2025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6/30/2025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6/30/2025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6/30/2025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51165104"/>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1D0308)</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Interview Guide Development</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noProof="0" dirty="0">
                          <a:solidFill>
                            <a:srgbClr val="000000"/>
                          </a:solidFill>
                          <a:latin typeface="Montserrat Light"/>
                          <a:ea typeface="+mn-ea"/>
                          <a:cs typeface="+mn-cs"/>
                        </a:rPr>
                        <a:t>This tool is applied at Stage 1 during engagement. It is used to prepare for engagement with stakeholders and develop the key questions that will be explored</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AU" sz="1100" kern="1200" noProof="0" dirty="0">
                          <a:solidFill>
                            <a:srgbClr val="000000"/>
                          </a:solidFill>
                          <a:latin typeface="Montserrat Light"/>
                          <a:ea typeface="+mn-ea"/>
                          <a:cs typeface="+mn-cs"/>
                        </a:rPr>
                        <a:t>https://www.designkit.org/resources/1.html</a:t>
                      </a:r>
                      <a:endParaRPr lang="fr-FR" sz="1100" kern="1200" dirty="0">
                        <a:solidFill>
                          <a:srgbClr val="000000"/>
                        </a:solidFill>
                        <a:latin typeface="Montserrat Ligh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638266692"/>
              </p:ext>
            </p:extLst>
          </p:nvPr>
        </p:nvGraphicFramePr>
        <p:xfrm>
          <a:off x="0" y="105716"/>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1D0308 – Interview Guide Development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extLst>
              <p:ext uri="{D42A27DB-BD31-4B8C-83A1-F6EECF244321}">
                <p14:modId xmlns:p14="http://schemas.microsoft.com/office/powerpoint/2010/main" val="4275998946"/>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9996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BAB"/>
                          </a:solidFill>
                          <a:effectLst/>
                          <a:uLnTx/>
                          <a:uFillTx/>
                          <a:latin typeface="+mn-lt"/>
                          <a:ea typeface="+mn-ea"/>
                          <a:cs typeface="+mn-cs"/>
                        </a:rPr>
                        <a:t>Tool ID 1D0308 – Interview Guide Development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389467" y="2043768"/>
            <a:ext cx="11438466" cy="6155531"/>
          </a:xfrm>
          <a:prstGeom prst="rect">
            <a:avLst/>
          </a:prstGeom>
          <a:noFill/>
        </p:spPr>
        <p:txBody>
          <a:bodyPr wrap="square" lIns="91440" tIns="45720" rIns="91440" bIns="45720" anchor="t">
            <a:spAutoFit/>
          </a:bodyPr>
          <a:lstStyle/>
          <a:p>
            <a:r>
              <a:rPr lang="en-GB" sz="1400" dirty="0">
                <a:solidFill>
                  <a:srgbClr val="000000"/>
                </a:solidFill>
                <a:latin typeface="Montserrat Light"/>
              </a:rPr>
              <a:t>Prepare an interview guide before any session with stakeholders this can include </a:t>
            </a:r>
          </a:p>
          <a:p>
            <a:endParaRPr lang="en-GB" sz="1400" dirty="0">
              <a:solidFill>
                <a:srgbClr val="000000"/>
              </a:solidFill>
              <a:latin typeface="Montserrat Light"/>
            </a:endParaRPr>
          </a:p>
          <a:p>
            <a:r>
              <a:rPr lang="en-GB" sz="1400" b="1" dirty="0">
                <a:solidFill>
                  <a:srgbClr val="000000"/>
                </a:solidFill>
                <a:latin typeface="Montserrat Light"/>
              </a:rPr>
              <a:t>OPEN GENERAL </a:t>
            </a:r>
          </a:p>
          <a:p>
            <a:r>
              <a:rPr lang="en-GB" sz="1400" dirty="0">
                <a:solidFill>
                  <a:srgbClr val="000000"/>
                </a:solidFill>
                <a:latin typeface="Montserrat Light"/>
              </a:rPr>
              <a:t>What are some broad questions you can ask to open the conversation and warm people up?</a:t>
            </a:r>
          </a:p>
          <a:p>
            <a:endParaRPr lang="en-GB" sz="1400" dirty="0">
              <a:solidFill>
                <a:srgbClr val="000000"/>
              </a:solidFill>
              <a:latin typeface="Montserrat Light"/>
            </a:endParaRPr>
          </a:p>
          <a:p>
            <a:r>
              <a:rPr lang="en-GB" sz="1400" dirty="0">
                <a:solidFill>
                  <a:srgbClr val="000000"/>
                </a:solidFill>
                <a:latin typeface="Montserrat Light"/>
              </a:rPr>
              <a:t>--------------------------------------------------------------------------------------------------------------------------------</a:t>
            </a:r>
          </a:p>
          <a:p>
            <a:pPr marL="0" marR="0" lvl="0" indent="0" algn="l" defTabSz="970028"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Montserrat Light"/>
              <a:ea typeface="+mn-ea"/>
              <a:cs typeface="+mn-cs"/>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Montserrat Light"/>
                <a:ea typeface="+mn-ea"/>
                <a:cs typeface="+mn-cs"/>
              </a:rPr>
              <a:t>--------------------------------------------------------------------------------------------------------------------------------</a:t>
            </a:r>
          </a:p>
          <a:p>
            <a:endParaRPr lang="en-GB" sz="1400" dirty="0">
              <a:solidFill>
                <a:srgbClr val="000000"/>
              </a:solidFill>
              <a:latin typeface="Montserrat Light"/>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Montserrat Light"/>
                <a:ea typeface="+mn-ea"/>
                <a:cs typeface="+mn-cs"/>
              </a:rPr>
              <a:t>--------------------------------------------------------------------------------------------------------------------------------</a:t>
            </a:r>
          </a:p>
          <a:p>
            <a:endParaRPr lang="en-GB" sz="1400" dirty="0">
              <a:solidFill>
                <a:srgbClr val="000000"/>
              </a:solidFill>
              <a:latin typeface="Montserrat Light"/>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Montserrat Light"/>
                <a:ea typeface="+mn-ea"/>
                <a:cs typeface="+mn-cs"/>
              </a:rPr>
              <a:t>--------------------------------------------------------------------------------------------------------------------------------</a:t>
            </a:r>
          </a:p>
          <a:p>
            <a:endParaRPr lang="en-GB" sz="1400" dirty="0">
              <a:solidFill>
                <a:srgbClr val="000000"/>
              </a:solidFill>
              <a:latin typeface="Montserrat Light"/>
            </a:endParaRPr>
          </a:p>
          <a:p>
            <a:r>
              <a:rPr lang="en-GB" sz="1400" dirty="0">
                <a:solidFill>
                  <a:srgbClr val="000000"/>
                </a:solidFill>
                <a:latin typeface="Montserrat Light"/>
              </a:rPr>
              <a:t>--------------------------------------------------------------------------------------------------------------------------------</a:t>
            </a:r>
          </a:p>
          <a:p>
            <a:endParaRPr lang="en-GB" sz="1400" dirty="0">
              <a:solidFill>
                <a:srgbClr val="000000"/>
              </a:solidFill>
              <a:latin typeface="Montserrat Light"/>
            </a:endParaRPr>
          </a:p>
          <a:p>
            <a:endParaRPr lang="en-GB" sz="1400" dirty="0">
              <a:solidFill>
                <a:srgbClr val="000000"/>
              </a:solidFill>
              <a:latin typeface="Montserrat Light"/>
            </a:endParaRPr>
          </a:p>
          <a:p>
            <a:r>
              <a:rPr lang="en-GB" sz="1400" b="1" dirty="0">
                <a:solidFill>
                  <a:srgbClr val="000000"/>
                </a:solidFill>
                <a:latin typeface="Montserrat Light"/>
              </a:rPr>
              <a:t>THEN GO DEEP</a:t>
            </a:r>
          </a:p>
          <a:p>
            <a:r>
              <a:rPr lang="en-GB" sz="1400">
                <a:solidFill>
                  <a:srgbClr val="000000"/>
                </a:solidFill>
                <a:latin typeface="Montserrat Light"/>
              </a:rPr>
              <a:t>What are some questions that can help you to start to understand this person's hopes, fears and ambitions?</a:t>
            </a:r>
            <a:endParaRPr lang="en-GB" sz="1600"/>
          </a:p>
          <a:p>
            <a:endParaRPr lang="en-GB" sz="1600" dirty="0">
              <a:solidFill>
                <a:srgbClr val="000000"/>
              </a:solidFill>
              <a:latin typeface="Montserrat Light"/>
            </a:endParaRPr>
          </a:p>
          <a:p>
            <a:r>
              <a:rPr lang="en-GB" sz="1400" dirty="0">
                <a:solidFill>
                  <a:srgbClr val="000000"/>
                </a:solidFill>
                <a:latin typeface="Montserrat Light"/>
              </a:rPr>
              <a:t>--------------------------------------------------------------------------------------------------------------------------------</a:t>
            </a:r>
          </a:p>
          <a:p>
            <a:pPr marL="0" marR="0" lvl="0" indent="0" algn="l" defTabSz="970028" rtl="0" eaLnBrk="1" fontAlgn="auto" latinLnBrk="0" hangingPunct="1">
              <a:lnSpc>
                <a:spcPct val="100000"/>
              </a:lnSpc>
              <a:spcBef>
                <a:spcPts val="0"/>
              </a:spcBef>
              <a:spcAft>
                <a:spcPts val="0"/>
              </a:spcAft>
              <a:buClrTx/>
              <a:buSzTx/>
              <a:buFontTx/>
              <a:buNone/>
              <a:tabLst/>
              <a:defRPr/>
            </a:pPr>
            <a:endParaRPr lang="en-GB" sz="1400" dirty="0">
              <a:solidFill>
                <a:srgbClr val="000000"/>
              </a:solidFill>
              <a:latin typeface="Montserrat Light"/>
            </a:endParaRPr>
          </a:p>
          <a:p>
            <a:pPr marL="0" marR="0" lvl="0" indent="0" algn="l" defTabSz="970028" rtl="0" eaLnBrk="1" fontAlgn="auto" latinLnBrk="0" hangingPunct="1">
              <a:lnSpc>
                <a:spcPct val="100000"/>
              </a:lnSpc>
              <a:spcBef>
                <a:spcPts val="0"/>
              </a:spcBef>
              <a:spcAft>
                <a:spcPts val="0"/>
              </a:spcAft>
              <a:buClrTx/>
              <a:buSzTx/>
              <a:buFontTx/>
              <a:buNone/>
              <a:tabLst/>
              <a:defRPr/>
            </a:pPr>
            <a:r>
              <a:rPr lang="en-GB" sz="1400" dirty="0">
                <a:solidFill>
                  <a:srgbClr val="000000"/>
                </a:solidFill>
                <a:latin typeface="Montserrat Light"/>
              </a:rPr>
              <a:t>--------------------------------------------------------------------------------------------------------------------------------</a:t>
            </a:r>
          </a:p>
          <a:p>
            <a:endParaRPr lang="en-GB" sz="1400" dirty="0">
              <a:solidFill>
                <a:srgbClr val="000000"/>
              </a:solidFill>
              <a:latin typeface="Montserrat Light"/>
            </a:endParaRPr>
          </a:p>
          <a:p>
            <a:pPr marL="0" marR="0" lvl="0" indent="0" algn="l" defTabSz="970028" rtl="0" eaLnBrk="1" fontAlgn="auto" latinLnBrk="0" hangingPunct="1">
              <a:lnSpc>
                <a:spcPct val="100000"/>
              </a:lnSpc>
              <a:spcBef>
                <a:spcPts val="0"/>
              </a:spcBef>
              <a:spcAft>
                <a:spcPts val="0"/>
              </a:spcAft>
              <a:buClrTx/>
              <a:buSzTx/>
              <a:buFontTx/>
              <a:buNone/>
              <a:tabLst/>
              <a:defRPr/>
            </a:pPr>
            <a:r>
              <a:rPr lang="en-GB" sz="1400" dirty="0">
                <a:solidFill>
                  <a:srgbClr val="000000"/>
                </a:solidFill>
                <a:latin typeface="Montserrat Light"/>
              </a:rPr>
              <a:t>--------------------------------------------------------------------------------------------------------------------------------</a:t>
            </a:r>
          </a:p>
          <a:p>
            <a:endParaRPr lang="en-GB" sz="1400" dirty="0">
              <a:solidFill>
                <a:srgbClr val="000000"/>
              </a:solidFill>
              <a:latin typeface="Montserrat Light"/>
            </a:endParaRPr>
          </a:p>
          <a:p>
            <a:pPr marL="0" marR="0" lvl="0" indent="0" algn="l" defTabSz="970028" rtl="0" eaLnBrk="1" fontAlgn="auto" latinLnBrk="0" hangingPunct="1">
              <a:lnSpc>
                <a:spcPct val="100000"/>
              </a:lnSpc>
              <a:spcBef>
                <a:spcPts val="0"/>
              </a:spcBef>
              <a:spcAft>
                <a:spcPts val="0"/>
              </a:spcAft>
              <a:buClrTx/>
              <a:buSzTx/>
              <a:buFontTx/>
              <a:buNone/>
              <a:tabLst/>
              <a:defRPr/>
            </a:pPr>
            <a:r>
              <a:rPr lang="en-GB" sz="1400" dirty="0">
                <a:solidFill>
                  <a:srgbClr val="000000"/>
                </a:solidFill>
                <a:latin typeface="Montserrat Light"/>
              </a:rPr>
              <a:t>--------------------------------------------------------------------------------------------------------------------------------</a:t>
            </a:r>
          </a:p>
          <a:p>
            <a:endParaRPr lang="en-GB" sz="1400" dirty="0">
              <a:solidFill>
                <a:srgbClr val="000000"/>
              </a:solidFill>
              <a:latin typeface="Montserrat Light"/>
            </a:endParaRPr>
          </a:p>
          <a:p>
            <a:r>
              <a:rPr lang="en-GB" sz="1400" dirty="0">
                <a:solidFill>
                  <a:srgbClr val="000000"/>
                </a:solidFill>
                <a:latin typeface="Montserrat Light"/>
              </a:rPr>
              <a:t>--------------------------------------------------------------------------------------------------------------------------------</a:t>
            </a:r>
            <a:endParaRPr lang="en-GB" sz="1600" dirty="0"/>
          </a:p>
        </p:txBody>
      </p:sp>
      <p:sp>
        <p:nvSpPr>
          <p:cNvPr id="7" name="TextBox 6">
            <a:extLst>
              <a:ext uri="{FF2B5EF4-FFF2-40B4-BE49-F238E27FC236}">
                <a16:creationId xmlns:a16="http://schemas.microsoft.com/office/drawing/2014/main" id="{3DC52AAE-9AF7-5704-4B89-8382285DA17F}"/>
              </a:ext>
            </a:extLst>
          </p:cNvPr>
          <p:cNvSpPr txBox="1"/>
          <p:nvPr/>
        </p:nvSpPr>
        <p:spPr>
          <a:xfrm>
            <a:off x="0" y="1291566"/>
            <a:ext cx="12599988" cy="687177"/>
          </a:xfrm>
          <a:prstGeom prst="rect">
            <a:avLst/>
          </a:prstGeom>
          <a:solidFill>
            <a:srgbClr val="3D69EB"/>
          </a:solidFill>
        </p:spPr>
        <p:txBody>
          <a:bodyPr wrap="square" lIns="91440" tIns="45720" rIns="91440" bIns="45720" anchor="t">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Interview Guide Development</a:t>
            </a:r>
          </a:p>
        </p:txBody>
      </p:sp>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33E4912-0EBC-4B9F-9E79-F87A3E3654E0}"/>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 ds:uri="61dd04b6-279c-4608-bcae-c6f797ec6fda"/>
    <ds:schemaRef ds:uri="8e834e17-2d57-44e8-b92c-93935abe7473"/>
  </ds:schemaRefs>
</ds:datastoreItem>
</file>

<file path=docProps/app.xml><?xml version="1.0" encoding="utf-8"?>
<Properties xmlns="http://schemas.openxmlformats.org/officeDocument/2006/extended-properties" xmlns:vt="http://schemas.openxmlformats.org/officeDocument/2006/docPropsVTypes">
  <TotalTime>126</TotalTime>
  <Words>523</Words>
  <Application>Microsoft Office PowerPoint</Application>
  <PresentationFormat>Custom</PresentationFormat>
  <Paragraphs>62</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Aptos</vt:lpstr>
      <vt:lpstr>Montserrat</vt:lpstr>
      <vt:lpstr>Calibri Light</vt:lpstr>
      <vt:lpstr>Arial</vt:lpstr>
      <vt:lpstr>Montserrat Light</vt:lpstr>
      <vt:lpstr>Calibri</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Ellenor Wenck</cp:lastModifiedBy>
  <cp:revision>14</cp:revision>
  <dcterms:created xsi:type="dcterms:W3CDTF">2020-03-30T06:43:55Z</dcterms:created>
  <dcterms:modified xsi:type="dcterms:W3CDTF">2025-06-30T02:51:19Z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