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80" r:id="rId5"/>
  </p:sldMasterIdLst>
  <p:notesMasterIdLst>
    <p:notesMasterId r:id="rId8"/>
  </p:notesMasterIdLst>
  <p:handoutMasterIdLst>
    <p:handoutMasterId r:id="rId9"/>
  </p:handoutMasterIdLst>
  <p:sldIdLst>
    <p:sldId id="262" r:id="rId6"/>
    <p:sldId id="263"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5" d="100"/>
          <a:sy n="85" d="100"/>
        </p:scale>
        <p:origin x="1446" y="9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8A870-FD85-48E0-CECA-CD7950BBD2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2D60C-6B9E-01B1-8B31-8229B4444552}"/>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66965DDA-71A4-DEBC-993A-DDE04DD7ECF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19C7AC4-C5EA-B470-EC3F-F6F34BF2D49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762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endParaRPr lang="en-US" dirty="0"/>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86436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86653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endParaRPr lang="en-US" dirty="0"/>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56010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7321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664154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99467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9983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1022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93156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947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7572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smtClean="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smtClean="0"/>
              <a:t>‹#›</a:t>
            </a:fld>
            <a:endParaRPr lang="en-US"/>
          </a:p>
        </p:txBody>
      </p:sp>
      <p:graphicFrame>
        <p:nvGraphicFramePr>
          <p:cNvPr id="7" name="think-cell data - do not delete" hidden="1">
            <a:extLst>
              <a:ext uri="{FF2B5EF4-FFF2-40B4-BE49-F238E27FC236}">
                <a16:creationId xmlns:a16="http://schemas.microsoft.com/office/drawing/2014/main" id="{3775803A-2F9D-0B51-AF13-90635E0E2B44}"/>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0"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3775803A-2F9D-0B51-AF13-90635E0E2B44}"/>
                          </a:ext>
                        </a:extLst>
                      </p:cNvPr>
                      <p:cNvPicPr/>
                      <p:nvPr/>
                    </p:nvPicPr>
                    <p:blipFill>
                      <a:blip r:embed="rId15"/>
                      <a:stretch>
                        <a:fillRect/>
                      </a:stretch>
                    </p:blipFill>
                    <p:spPr>
                      <a:xfrm>
                        <a:off x="2920"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05FCB815-A6F7-0C28-23CF-1BB60E497706}"/>
              </a:ext>
            </a:extLst>
          </p:cNvPr>
          <p:cNvPicPr>
            <a:picLocks noChangeAspect="1"/>
          </p:cNvPicPr>
          <p:nvPr userDrawn="1"/>
        </p:nvPicPr>
        <p:blipFill>
          <a:blip r:embed="rId16"/>
          <a:srcRect/>
          <a:stretch/>
        </p:blipFill>
        <p:spPr>
          <a:xfrm>
            <a:off x="10617257" y="310294"/>
            <a:ext cx="1534837" cy="1461677"/>
          </a:xfrm>
          <a:prstGeom prst="rect">
            <a:avLst/>
          </a:prstGeom>
        </p:spPr>
      </p:pic>
    </p:spTree>
    <p:extLst>
      <p:ext uri="{BB962C8B-B14F-4D97-AF65-F5344CB8AC3E}">
        <p14:creationId xmlns:p14="http://schemas.microsoft.com/office/powerpoint/2010/main" val="29295328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1579896" y="-1289268"/>
          <a:ext cx="2187" cy="218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1579896" y="-1289268"/>
                        <a:ext cx="2187" cy="21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660886" y="8257122"/>
            <a:ext cx="2232673" cy="377343"/>
          </a:xfrm>
        </p:spPr>
        <p:txBody>
          <a:bodyPr/>
          <a:lstStyle/>
          <a:p>
            <a:pPr marL="0" marR="0" lvl="0" indent="0" algn="r" defTabSz="763923" rtl="0" eaLnBrk="1" fontAlgn="auto" latinLnBrk="0" hangingPunct="1">
              <a:lnSpc>
                <a:spcPct val="100000"/>
              </a:lnSpc>
              <a:spcBef>
                <a:spcPts val="0"/>
              </a:spcBef>
              <a:spcAft>
                <a:spcPts val="0"/>
              </a:spcAft>
              <a:buClrTx/>
              <a:buSzTx/>
              <a:buFontTx/>
              <a:buNone/>
              <a:tabLst/>
              <a:defRPr/>
            </a:pPr>
            <a:r>
              <a:rPr kumimoji="0" lang="en-US" sz="1103"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243387" y="672388"/>
            <a:ext cx="9588532" cy="1447890"/>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937789969"/>
              </p:ext>
            </p:extLst>
          </p:nvPr>
        </p:nvGraphicFramePr>
        <p:xfrm>
          <a:off x="2377395" y="3597250"/>
          <a:ext cx="7794398" cy="1971375"/>
        </p:xfrm>
        <a:graphic>
          <a:graphicData uri="http://schemas.openxmlformats.org/drawingml/2006/table">
            <a:tbl>
              <a:tblPr firstRow="1" bandRow="1">
                <a:tableStyleId>{5940675A-B579-460E-94D1-54222C63F5DA}</a:tableStyleId>
              </a:tblPr>
              <a:tblGrid>
                <a:gridCol w="2075616">
                  <a:extLst>
                    <a:ext uri="{9D8B030D-6E8A-4147-A177-3AD203B41FA5}">
                      <a16:colId xmlns:a16="http://schemas.microsoft.com/office/drawing/2014/main" val="501264399"/>
                    </a:ext>
                  </a:extLst>
                </a:gridCol>
                <a:gridCol w="5718782">
                  <a:extLst>
                    <a:ext uri="{9D8B030D-6E8A-4147-A177-3AD203B41FA5}">
                      <a16:colId xmlns:a16="http://schemas.microsoft.com/office/drawing/2014/main" val="442538086"/>
                    </a:ext>
                  </a:extLst>
                </a:gridCol>
              </a:tblGrid>
              <a:tr h="827186">
                <a:tc>
                  <a:txBody>
                    <a:bodyPr/>
                    <a:lstStyle/>
                    <a:p>
                      <a:r>
                        <a:rPr lang="en-GB" sz="1400" b="1" kern="1200" dirty="0">
                          <a:solidFill>
                            <a:schemeClr val="tx1"/>
                          </a:solidFill>
                          <a:latin typeface="Montserrat" panose="00000500000000000000" pitchFamily="2" charset="0"/>
                          <a:ea typeface="+mn-ea"/>
                          <a:cs typeface="+mn-cs"/>
                        </a:rPr>
                        <a:t>TOOL NAME:</a:t>
                      </a:r>
                    </a:p>
                    <a:p>
                      <a:r>
                        <a:rPr lang="en-GB" sz="1400" b="0" kern="1200" dirty="0">
                          <a:solidFill>
                            <a:schemeClr val="tx1"/>
                          </a:solidFill>
                          <a:latin typeface="Montserrat"/>
                          <a:ea typeface="+mn-ea"/>
                          <a:cs typeface="+mn-cs"/>
                        </a:rPr>
                        <a:t>(ID# 1D0309)</a:t>
                      </a:r>
                    </a:p>
                  </a:txBody>
                  <a:tcPr marL="72013" marR="72013" marT="36006" marB="36006"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Designing Questions</a:t>
                      </a:r>
                    </a:p>
                  </a:txBody>
                  <a:tcPr marL="72013" marR="72013" marT="36006" marB="36006"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808130">
                <a:tc>
                  <a:txBody>
                    <a:bodyPr/>
                    <a:lstStyle/>
                    <a:p>
                      <a:r>
                        <a:rPr lang="en-US" sz="1400" b="1" kern="1200" dirty="0">
                          <a:solidFill>
                            <a:schemeClr val="tx1"/>
                          </a:solidFill>
                          <a:latin typeface="Montserrat" panose="00000500000000000000" pitchFamily="2" charset="0"/>
                          <a:ea typeface="+mn-ea"/>
                          <a:cs typeface="+mn-cs"/>
                        </a:rPr>
                        <a:t>About this tool:</a:t>
                      </a:r>
                    </a:p>
                  </a:txBody>
                  <a:tcPr marL="72013" marR="72013" marT="36006" marB="36006"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noProof="0" dirty="0">
                          <a:solidFill>
                            <a:srgbClr val="000000"/>
                          </a:solidFill>
                          <a:latin typeface="Montserrat Light"/>
                          <a:ea typeface="+mn-ea"/>
                          <a:cs typeface="+mn-cs"/>
                        </a:rPr>
                        <a:t>This tool is applied at Stage 1 during engagement. It is used to prepare for engagement with stakeholders and can be used in conjunction with the previous tool</a:t>
                      </a:r>
                    </a:p>
                  </a:txBody>
                  <a:tcPr marL="72013" marR="72013" marT="36006" marB="36006">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36059">
                <a:tc>
                  <a:txBody>
                    <a:bodyPr/>
                    <a:lstStyle/>
                    <a:p>
                      <a:r>
                        <a:rPr lang="en-US" sz="800" b="1" kern="1200" dirty="0">
                          <a:solidFill>
                            <a:schemeClr val="tx1"/>
                          </a:solidFill>
                          <a:latin typeface="Montserrat" panose="00000500000000000000" pitchFamily="2" charset="0"/>
                          <a:ea typeface="+mn-ea"/>
                          <a:cs typeface="+mn-cs"/>
                        </a:rPr>
                        <a:t>Tool Citation:</a:t>
                      </a:r>
                    </a:p>
                  </a:txBody>
                  <a:tcPr marL="72013" marR="72013" marT="36006" marB="36006"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AU" sz="800" kern="1200" noProof="0" dirty="0">
                          <a:solidFill>
                            <a:srgbClr val="000000"/>
                          </a:solidFill>
                          <a:latin typeface="Montserrat Light"/>
                          <a:ea typeface="+mn-ea"/>
                          <a:cs typeface="+mn-cs"/>
                        </a:rPr>
                        <a:t>https://global.indiana.edu/documents/global-perspectives/clarifying-and-probing-questions-handout-step-2-define.pdf</a:t>
                      </a:r>
                      <a:endParaRPr lang="fr-FR" sz="800" kern="1200" dirty="0">
                        <a:solidFill>
                          <a:srgbClr val="000000"/>
                        </a:solidFill>
                        <a:latin typeface="Montserrat Light"/>
                        <a:ea typeface="+mn-ea"/>
                        <a:cs typeface="+mn-cs"/>
                      </a:endParaRPr>
                    </a:p>
                  </a:txBody>
                  <a:tcPr marL="72013" marR="72013" marT="36006" marB="36006"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932739566"/>
              </p:ext>
            </p:extLst>
          </p:nvPr>
        </p:nvGraphicFramePr>
        <p:xfrm>
          <a:off x="2377395" y="2602038"/>
          <a:ext cx="7794399" cy="585024"/>
        </p:xfrm>
        <a:graphic>
          <a:graphicData uri="http://schemas.openxmlformats.org/drawingml/2006/table">
            <a:tbl>
              <a:tblPr firstRow="1" bandRow="1">
                <a:tableStyleId>{9D7B26C5-4107-4FEC-AEDC-1716B250A1EF}</a:tableStyleId>
              </a:tblPr>
              <a:tblGrid>
                <a:gridCol w="2090478">
                  <a:extLst>
                    <a:ext uri="{9D8B030D-6E8A-4147-A177-3AD203B41FA5}">
                      <a16:colId xmlns:a16="http://schemas.microsoft.com/office/drawing/2014/main" val="901874853"/>
                    </a:ext>
                  </a:extLst>
                </a:gridCol>
                <a:gridCol w="5703921">
                  <a:extLst>
                    <a:ext uri="{9D8B030D-6E8A-4147-A177-3AD203B41FA5}">
                      <a16:colId xmlns:a16="http://schemas.microsoft.com/office/drawing/2014/main" val="2559771573"/>
                    </a:ext>
                  </a:extLst>
                </a:gridCol>
              </a:tblGrid>
              <a:tr h="292512">
                <a:tc>
                  <a:txBody>
                    <a:bodyPr/>
                    <a:lstStyle/>
                    <a:p>
                      <a:pPr algn="ctr"/>
                      <a:r>
                        <a:rPr lang="en-GB" sz="1400" dirty="0">
                          <a:solidFill>
                            <a:schemeClr val="tx1"/>
                          </a:solidFill>
                          <a:latin typeface="Montserrat" panose="00000500000000000000" pitchFamily="2" charset="0"/>
                        </a:rPr>
                        <a:t>PHASE</a:t>
                      </a:r>
                    </a:p>
                  </a:txBody>
                  <a:tcPr marL="72013" marR="72013" marT="36006" marB="36006">
                    <a:noFill/>
                  </a:tcPr>
                </a:tc>
                <a:tc>
                  <a:txBody>
                    <a:bodyPr/>
                    <a:lstStyle/>
                    <a:p>
                      <a:pPr algn="ctr"/>
                      <a:r>
                        <a:rPr lang="en-GB" sz="1400" dirty="0">
                          <a:latin typeface="Montserrat" panose="00000500000000000000" pitchFamily="2" charset="0"/>
                        </a:rPr>
                        <a:t>STAGE</a:t>
                      </a:r>
                    </a:p>
                  </a:txBody>
                  <a:tcPr marL="72013" marR="72013" marT="36006" marB="36006"/>
                </a:tc>
                <a:extLst>
                  <a:ext uri="{0D108BD9-81ED-4DB2-BD59-A6C34878D82A}">
                    <a16:rowId xmlns:a16="http://schemas.microsoft.com/office/drawing/2014/main" val="2679715082"/>
                  </a:ext>
                </a:extLst>
              </a:tr>
              <a:tr h="292512">
                <a:tc>
                  <a:txBody>
                    <a:bodyPr/>
                    <a:lstStyle/>
                    <a:p>
                      <a:pPr algn="ctr"/>
                      <a:r>
                        <a:rPr lang="en-GB" sz="1400" dirty="0">
                          <a:solidFill>
                            <a:srgbClr val="FFFFFF"/>
                          </a:solidFill>
                          <a:latin typeface="Montserrat" panose="00000500000000000000" pitchFamily="2" charset="0"/>
                        </a:rPr>
                        <a:t>1 – DISCOVER</a:t>
                      </a:r>
                    </a:p>
                  </a:txBody>
                  <a:tcPr marL="72013" marR="72013" marT="36006" marB="36006">
                    <a:solidFill>
                      <a:srgbClr val="002BAB"/>
                    </a:solidFill>
                  </a:tcPr>
                </a:tc>
                <a:tc>
                  <a:txBody>
                    <a:bodyPr/>
                    <a:lstStyle/>
                    <a:p>
                      <a:pPr algn="ctr"/>
                      <a:r>
                        <a:rPr lang="en-GB" sz="1400" dirty="0">
                          <a:solidFill>
                            <a:srgbClr val="FFFFFF"/>
                          </a:solidFill>
                          <a:latin typeface="Montserrat" panose="00000500000000000000" pitchFamily="2" charset="0"/>
                        </a:rPr>
                        <a:t>3 - Engagement</a:t>
                      </a:r>
                    </a:p>
                  </a:txBody>
                  <a:tcPr marL="72013" marR="72013" marT="36006" marB="36006">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537688"/>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210880"/>
            <a:ext cx="12608455"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431439081"/>
              </p:ext>
            </p:extLst>
          </p:nvPr>
        </p:nvGraphicFramePr>
        <p:xfrm>
          <a:off x="1397766" y="184145"/>
          <a:ext cx="9922991" cy="216038"/>
        </p:xfrm>
        <a:graphic>
          <a:graphicData uri="http://schemas.openxmlformats.org/drawingml/2006/table">
            <a:tbl>
              <a:tblPr firstRow="1" bandRow="1">
                <a:tableStyleId>{5940675A-B579-460E-94D1-54222C63F5DA}</a:tableStyleId>
              </a:tblPr>
              <a:tblGrid>
                <a:gridCol w="4498324">
                  <a:extLst>
                    <a:ext uri="{9D8B030D-6E8A-4147-A177-3AD203B41FA5}">
                      <a16:colId xmlns:a16="http://schemas.microsoft.com/office/drawing/2014/main" val="2654935847"/>
                    </a:ext>
                  </a:extLst>
                </a:gridCol>
                <a:gridCol w="4054410">
                  <a:extLst>
                    <a:ext uri="{9D8B030D-6E8A-4147-A177-3AD203B41FA5}">
                      <a16:colId xmlns:a16="http://schemas.microsoft.com/office/drawing/2014/main" val="2219345220"/>
                    </a:ext>
                  </a:extLst>
                </a:gridCol>
                <a:gridCol w="739856">
                  <a:extLst>
                    <a:ext uri="{9D8B030D-6E8A-4147-A177-3AD203B41FA5}">
                      <a16:colId xmlns:a16="http://schemas.microsoft.com/office/drawing/2014/main" val="3997995227"/>
                    </a:ext>
                  </a:extLst>
                </a:gridCol>
                <a:gridCol w="630401">
                  <a:extLst>
                    <a:ext uri="{9D8B030D-6E8A-4147-A177-3AD203B41FA5}">
                      <a16:colId xmlns:a16="http://schemas.microsoft.com/office/drawing/2014/main" val="411601765"/>
                    </a:ext>
                  </a:extLst>
                </a:gridCol>
              </a:tblGrid>
              <a:tr h="216038">
                <a:tc>
                  <a:txBody>
                    <a:bodyPr/>
                    <a:lstStyle/>
                    <a:p>
                      <a:r>
                        <a:rPr lang="en-GB" sz="900" i="1" dirty="0"/>
                        <a:t>Authorised Use ONLY. Requires a current paid up membership to </a:t>
                      </a:r>
                      <a:r>
                        <a:rPr lang="en-GB" sz="900" i="1" dirty="0">
                          <a:hlinkClick r:id="rId7"/>
                        </a:rPr>
                        <a:t>www.codesign4all.com</a:t>
                      </a:r>
                      <a:endParaRPr lang="en-GB" sz="900" i="1" dirty="0"/>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900" dirty="0"/>
                        <a:t>Tool ID 1D0309 – Designing Questions</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Version 1.0</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Mar’25</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1552683" y="8338384"/>
            <a:ext cx="365286" cy="365286"/>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901037" y="8272666"/>
            <a:ext cx="2577642" cy="446234"/>
          </a:xfrm>
          <a:prstGeom prst="rect">
            <a:avLst/>
          </a:prstGeom>
          <a:noFill/>
        </p:spPr>
        <p:txBody>
          <a:bodyPr wrap="square" rtlCol="0">
            <a:spAutoFit/>
          </a:bodyPr>
          <a:lstStyle/>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513456" y="8357502"/>
            <a:ext cx="3556393" cy="446234"/>
          </a:xfrm>
          <a:prstGeom prst="rect">
            <a:avLst/>
          </a:prstGeom>
          <a:noFill/>
        </p:spPr>
        <p:txBody>
          <a:bodyPr wrap="square" rtlCol="0">
            <a:spAutoFit/>
          </a:bodyPr>
          <a:lstStyle/>
          <a:p>
            <a:pPr marL="0" marR="0" lvl="0" indent="0" algn="ctr"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1939105" y="6663824"/>
            <a:ext cx="9096889" cy="1235062"/>
          </a:xfrm>
          <a:prstGeom prst="rect">
            <a:avLst/>
          </a:prstGeom>
          <a:noFill/>
        </p:spPr>
        <p:txBody>
          <a:bodyPr wrap="square">
            <a:spAutoFit/>
          </a:bodyPr>
          <a:lstStyle/>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63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866"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63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866"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63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866"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763923" rtl="0" eaLnBrk="1" fontAlgn="auto" latinLnBrk="0" hangingPunct="1">
              <a:lnSpc>
                <a:spcPct val="100000"/>
              </a:lnSpc>
              <a:spcBef>
                <a:spcPts val="0"/>
              </a:spcBef>
              <a:spcAft>
                <a:spcPts val="0"/>
              </a:spcAft>
              <a:buClrTx/>
              <a:buSzTx/>
              <a:buFontTx/>
              <a:buNone/>
              <a:tabLst/>
              <a:defRPr/>
            </a:pPr>
            <a:r>
              <a:rPr kumimoji="0" lang="en-AU" sz="866"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90397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3D6B6DEA-E489-DAAB-A618-D5727387532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B39A99A-CC32-4556-D4C2-44C10606F72B}"/>
              </a:ext>
            </a:extLst>
          </p:cNvPr>
          <p:cNvGraphicFramePr>
            <a:graphicFrameLocks noChangeAspect="1"/>
          </p:cNvGraphicFramePr>
          <p:nvPr>
            <p:custDataLst>
              <p:tags r:id="rId1"/>
            </p:custDataLst>
          </p:nvPr>
        </p:nvGraphicFramePr>
        <p:xfrm>
          <a:off x="1579896" y="-1289268"/>
          <a:ext cx="2187" cy="218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B39A99A-CC32-4556-D4C2-44C10606F72B}"/>
                          </a:ext>
                        </a:extLst>
                      </p:cNvPr>
                      <p:cNvPicPr/>
                      <p:nvPr/>
                    </p:nvPicPr>
                    <p:blipFill>
                      <a:blip r:embed="rId5"/>
                      <a:stretch>
                        <a:fillRect/>
                      </a:stretch>
                    </p:blipFill>
                    <p:spPr>
                      <a:xfrm>
                        <a:off x="1579896" y="-1289268"/>
                        <a:ext cx="2187" cy="218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A231693B-C619-A0DD-F00C-DA725C4661C3}"/>
              </a:ext>
            </a:extLst>
          </p:cNvPr>
          <p:cNvSpPr>
            <a:spLocks noGrp="1"/>
          </p:cNvSpPr>
          <p:nvPr>
            <p:ph type="sldNum" sz="quarter" idx="12"/>
          </p:nvPr>
        </p:nvSpPr>
        <p:spPr>
          <a:xfrm>
            <a:off x="8660886" y="8257122"/>
            <a:ext cx="2232673" cy="377343"/>
          </a:xfrm>
        </p:spPr>
        <p:txBody>
          <a:bodyPr/>
          <a:lstStyle/>
          <a:p>
            <a:pPr marL="0" marR="0" lvl="0" indent="0" algn="r" defTabSz="763923" rtl="0" eaLnBrk="1" fontAlgn="auto" latinLnBrk="0" hangingPunct="1">
              <a:lnSpc>
                <a:spcPct val="100000"/>
              </a:lnSpc>
              <a:spcBef>
                <a:spcPts val="0"/>
              </a:spcBef>
              <a:spcAft>
                <a:spcPts val="0"/>
              </a:spcAft>
              <a:buClrTx/>
              <a:buSzTx/>
              <a:buFontTx/>
              <a:buNone/>
              <a:tabLst/>
              <a:defRPr/>
            </a:pPr>
            <a:r>
              <a:rPr kumimoji="0" lang="en-US" sz="1103"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017C1BA8-6854-E189-86CA-ACC2393EFE92}"/>
              </a:ext>
            </a:extLst>
          </p:cNvPr>
          <p:cNvPicPr>
            <a:picLocks noChangeAspect="1"/>
          </p:cNvPicPr>
          <p:nvPr/>
        </p:nvPicPr>
        <p:blipFill>
          <a:blip r:embed="rId6"/>
          <a:stretch>
            <a:fillRect/>
          </a:stretch>
        </p:blipFill>
        <p:spPr>
          <a:xfrm>
            <a:off x="1243387" y="672388"/>
            <a:ext cx="2780170" cy="419812"/>
          </a:xfrm>
          <a:prstGeom prst="rect">
            <a:avLst/>
          </a:prstGeom>
        </p:spPr>
      </p:pic>
      <p:cxnSp>
        <p:nvCxnSpPr>
          <p:cNvPr id="12" name="Straight Connector 11">
            <a:extLst>
              <a:ext uri="{FF2B5EF4-FFF2-40B4-BE49-F238E27FC236}">
                <a16:creationId xmlns:a16="http://schemas.microsoft.com/office/drawing/2014/main" id="{6391E40D-9204-98AD-30B3-68F457DD2752}"/>
              </a:ext>
            </a:extLst>
          </p:cNvPr>
          <p:cNvCxnSpPr>
            <a:cxnSpLocks/>
          </p:cNvCxnSpPr>
          <p:nvPr/>
        </p:nvCxnSpPr>
        <p:spPr>
          <a:xfrm>
            <a:off x="0" y="537688"/>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2BADF47-1809-91DE-A9A8-8E371AFD78F7}"/>
              </a:ext>
            </a:extLst>
          </p:cNvPr>
          <p:cNvCxnSpPr>
            <a:cxnSpLocks/>
          </p:cNvCxnSpPr>
          <p:nvPr/>
        </p:nvCxnSpPr>
        <p:spPr>
          <a:xfrm>
            <a:off x="0" y="8210880"/>
            <a:ext cx="12608455"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93BAEFD-00AF-092F-D0D7-4D52E91215FB}"/>
              </a:ext>
            </a:extLst>
          </p:cNvPr>
          <p:cNvGraphicFramePr>
            <a:graphicFrameLocks noGrp="1"/>
          </p:cNvGraphicFramePr>
          <p:nvPr>
            <p:extLst>
              <p:ext uri="{D42A27DB-BD31-4B8C-83A1-F6EECF244321}">
                <p14:modId xmlns:p14="http://schemas.microsoft.com/office/powerpoint/2010/main" val="2016163839"/>
              </p:ext>
            </p:extLst>
          </p:nvPr>
        </p:nvGraphicFramePr>
        <p:xfrm>
          <a:off x="1397766" y="184145"/>
          <a:ext cx="9922991" cy="216038"/>
        </p:xfrm>
        <a:graphic>
          <a:graphicData uri="http://schemas.openxmlformats.org/drawingml/2006/table">
            <a:tbl>
              <a:tblPr firstRow="1" bandRow="1">
                <a:tableStyleId>{5940675A-B579-460E-94D1-54222C63F5DA}</a:tableStyleId>
              </a:tblPr>
              <a:tblGrid>
                <a:gridCol w="4498324">
                  <a:extLst>
                    <a:ext uri="{9D8B030D-6E8A-4147-A177-3AD203B41FA5}">
                      <a16:colId xmlns:a16="http://schemas.microsoft.com/office/drawing/2014/main" val="2654935847"/>
                    </a:ext>
                  </a:extLst>
                </a:gridCol>
                <a:gridCol w="4054410">
                  <a:extLst>
                    <a:ext uri="{9D8B030D-6E8A-4147-A177-3AD203B41FA5}">
                      <a16:colId xmlns:a16="http://schemas.microsoft.com/office/drawing/2014/main" val="2219345220"/>
                    </a:ext>
                  </a:extLst>
                </a:gridCol>
                <a:gridCol w="739856">
                  <a:extLst>
                    <a:ext uri="{9D8B030D-6E8A-4147-A177-3AD203B41FA5}">
                      <a16:colId xmlns:a16="http://schemas.microsoft.com/office/drawing/2014/main" val="3997995227"/>
                    </a:ext>
                  </a:extLst>
                </a:gridCol>
                <a:gridCol w="630401">
                  <a:extLst>
                    <a:ext uri="{9D8B030D-6E8A-4147-A177-3AD203B41FA5}">
                      <a16:colId xmlns:a16="http://schemas.microsoft.com/office/drawing/2014/main" val="411601765"/>
                    </a:ext>
                  </a:extLst>
                </a:gridCol>
              </a:tblGrid>
              <a:tr h="216038">
                <a:tc>
                  <a:txBody>
                    <a:bodyPr/>
                    <a:lstStyle/>
                    <a:p>
                      <a:r>
                        <a:rPr lang="en-GB" sz="900" i="1" dirty="0"/>
                        <a:t>Authorised Use ONLY. Requires a current paid up membership to </a:t>
                      </a:r>
                      <a:r>
                        <a:rPr lang="en-GB" sz="900" i="1" dirty="0">
                          <a:hlinkClick r:id="rId7"/>
                        </a:rPr>
                        <a:t>www.codesign4all.com</a:t>
                      </a:r>
                      <a:endParaRPr lang="en-GB" sz="900" i="1" dirty="0"/>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900" dirty="0"/>
                        <a:t>Tool ID 1D0309 – Designing Questions</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Version 1.0</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Mar’25</a:t>
                      </a:r>
                    </a:p>
                  </a:txBody>
                  <a:tcPr marL="72013" marR="72013" marT="36006" marB="36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314F2E2-E8BE-512A-B75C-53A5FD1760C0}"/>
              </a:ext>
            </a:extLst>
          </p:cNvPr>
          <p:cNvPicPr>
            <a:picLocks noChangeAspect="1"/>
          </p:cNvPicPr>
          <p:nvPr/>
        </p:nvPicPr>
        <p:blipFill>
          <a:blip r:embed="rId8"/>
          <a:stretch>
            <a:fillRect/>
          </a:stretch>
        </p:blipFill>
        <p:spPr>
          <a:xfrm>
            <a:off x="1552683" y="8338384"/>
            <a:ext cx="365286" cy="365286"/>
          </a:xfrm>
          <a:prstGeom prst="rect">
            <a:avLst/>
          </a:prstGeom>
        </p:spPr>
      </p:pic>
      <p:sp>
        <p:nvSpPr>
          <p:cNvPr id="20" name="TextBox 19">
            <a:extLst>
              <a:ext uri="{FF2B5EF4-FFF2-40B4-BE49-F238E27FC236}">
                <a16:creationId xmlns:a16="http://schemas.microsoft.com/office/drawing/2014/main" id="{B06A0755-DF2B-310C-F809-412B5A2024C7}"/>
              </a:ext>
            </a:extLst>
          </p:cNvPr>
          <p:cNvSpPr txBox="1"/>
          <p:nvPr/>
        </p:nvSpPr>
        <p:spPr>
          <a:xfrm>
            <a:off x="1901037" y="8272666"/>
            <a:ext cx="2577642" cy="446234"/>
          </a:xfrm>
          <a:prstGeom prst="rect">
            <a:avLst/>
          </a:prstGeom>
          <a:noFill/>
        </p:spPr>
        <p:txBody>
          <a:bodyPr wrap="square" rtlCol="0">
            <a:spAutoFit/>
          </a:bodyPr>
          <a:lstStyle/>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95D5230-956B-AEEF-1758-7E814A15BA1A}"/>
              </a:ext>
            </a:extLst>
          </p:cNvPr>
          <p:cNvSpPr txBox="1"/>
          <p:nvPr/>
        </p:nvSpPr>
        <p:spPr>
          <a:xfrm>
            <a:off x="4513456" y="8357502"/>
            <a:ext cx="3556393" cy="446234"/>
          </a:xfrm>
          <a:prstGeom prst="rect">
            <a:avLst/>
          </a:prstGeom>
          <a:noFill/>
        </p:spPr>
        <p:txBody>
          <a:bodyPr wrap="square" rtlCol="0">
            <a:spAutoFit/>
          </a:bodyPr>
          <a:lstStyle/>
          <a:p>
            <a:pPr marL="0" marR="0" lvl="0" indent="0" algn="ctr" defTabSz="763923" rtl="0" eaLnBrk="1" fontAlgn="auto" latinLnBrk="0" hangingPunct="1">
              <a:lnSpc>
                <a:spcPct val="100000"/>
              </a:lnSpc>
              <a:spcBef>
                <a:spcPts val="0"/>
              </a:spcBef>
              <a:spcAft>
                <a:spcPts val="0"/>
              </a:spcAft>
              <a:buClrTx/>
              <a:buSzTx/>
              <a:buFontTx/>
              <a:buNone/>
              <a:tabLst/>
              <a:defRPr/>
            </a:pP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10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1213420" y="2176104"/>
            <a:ext cx="9008246" cy="6063198"/>
          </a:xfrm>
          <a:prstGeom prst="rect">
            <a:avLst/>
          </a:prstGeom>
          <a:noFill/>
        </p:spPr>
        <p:txBody>
          <a:bodyPr wrap="square">
            <a:spAutoFit/>
          </a:bodyPr>
          <a:lstStyle/>
          <a:p>
            <a:pPr marL="0" marR="0" lvl="0" indent="0" defTabSz="763923"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000000"/>
                </a:solidFill>
                <a:effectLst/>
                <a:uLnTx/>
                <a:uFillTx/>
                <a:latin typeface="Montserrat Light"/>
              </a:rPr>
              <a:t>CLARIFYING AND PROBING QUESTIONS </a:t>
            </a:r>
          </a:p>
          <a:p>
            <a:pPr marL="0" marR="0" lvl="0" indent="0" defTabSz="763923"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Montserrat Light"/>
            </a:endParaRP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1" i="1" u="none" strike="noStrike" kern="0" cap="none" spc="0" normalizeH="0" baseline="0" noProof="0" dirty="0">
                <a:ln>
                  <a:noFill/>
                </a:ln>
                <a:solidFill>
                  <a:srgbClr val="000000"/>
                </a:solidFill>
                <a:effectLst/>
                <a:uLnTx/>
                <a:uFillTx/>
                <a:latin typeface="Montserrat Light"/>
              </a:rPr>
              <a:t>“Asking a good question can be valuable in and of itself, irrespective of the answer. It communicates your respect for the other person.” </a:t>
            </a:r>
            <a:r>
              <a:rPr kumimoji="0" lang="en-GB" sz="1200" b="0" i="0" u="none" strike="noStrike" kern="0" cap="none" spc="0" normalizeH="0" baseline="0" noProof="0" dirty="0">
                <a:ln>
                  <a:noFill/>
                </a:ln>
                <a:solidFill>
                  <a:srgbClr val="000000"/>
                </a:solidFill>
                <a:effectLst/>
                <a:uLnTx/>
                <a:uFillTx/>
                <a:latin typeface="Montserrat Light"/>
              </a:rPr>
              <a:t>- Adapted from the Iowa Peace Institute Message </a:t>
            </a:r>
          </a:p>
          <a:p>
            <a:pPr marL="0" marR="0" lvl="0" indent="0" defTabSz="763923"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Montserrat Light"/>
            </a:endParaRP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Montserrat Light"/>
              </a:rPr>
              <a:t>Clarifying Questions are simple questions of fact. They clarify the dilemma and provide the nuts and bolts so that the participants can ask good probing questions and provide useful feedback. </a:t>
            </a: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Montserrat Light"/>
              </a:rPr>
              <a:t>Examples of Clarifying Questions: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Is this what you said…?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resources were used for the project?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Did I hear you say…?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Did I understand you when you said…?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criteria did you use to…?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What’s another way you might…?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Did I hear you correctly when you said…?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Did I paraphrase what you said correctly? </a:t>
            </a:r>
          </a:p>
          <a:p>
            <a:pPr marL="0" marR="0" lvl="0" indent="0" defTabSz="763923"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Montserrat Light"/>
            </a:endParaRP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Montserrat Light"/>
              </a:rPr>
              <a:t>Probing Questions are intended to help the presenter think more deeply about the issue at hand. </a:t>
            </a: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Montserrat Light"/>
              </a:rPr>
              <a:t>Examples of Probing Questions: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Why do you think this is the case?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do you think would happen if…?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sort of impact do you think…?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How did you decide…?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How did you determine…?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How did you conclude…?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is the connection between… and…? </a:t>
            </a:r>
          </a:p>
          <a:p>
            <a:pPr marL="225036" marR="0" lvl="0" indent="-225036" defTabSz="76392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000000"/>
                </a:solidFill>
                <a:effectLst/>
                <a:uLnTx/>
                <a:uFillTx/>
                <a:latin typeface="Montserrat Light"/>
              </a:rPr>
              <a:t>What if the opposite were true? Then what? </a:t>
            </a:r>
          </a:p>
          <a:p>
            <a:pPr marL="0" marR="0" lvl="0" indent="0" defTabSz="763923"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Montserrat Light"/>
            </a:endParaRPr>
          </a:p>
          <a:p>
            <a:pPr marL="0" marR="0" lvl="0" indent="0" defTabSz="763923"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Montserrat Light"/>
              </a:rPr>
              <a:t>Using both clarifying and probing questions facilitates effective deliberation. It is helpful for the facilitator to model using these types of questions since participants may not have experience with them.  Such questions also build engagement and trust and enable the flow of conversation to proceed without strong players being dominant.</a:t>
            </a:r>
          </a:p>
          <a:p>
            <a:pPr marL="0" marR="0" lvl="0" indent="0" defTabSz="763923"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BAB"/>
              </a:solidFill>
              <a:effectLst/>
              <a:uLnTx/>
              <a:uFillTx/>
            </a:endParaRPr>
          </a:p>
        </p:txBody>
      </p:sp>
      <p:sp>
        <p:nvSpPr>
          <p:cNvPr id="7" name="TextBox 6">
            <a:extLst>
              <a:ext uri="{FF2B5EF4-FFF2-40B4-BE49-F238E27FC236}">
                <a16:creationId xmlns:a16="http://schemas.microsoft.com/office/drawing/2014/main" id="{3DC52AAE-9AF7-5704-4B89-8382285DA17F}"/>
              </a:ext>
            </a:extLst>
          </p:cNvPr>
          <p:cNvSpPr txBox="1"/>
          <p:nvPr/>
        </p:nvSpPr>
        <p:spPr>
          <a:xfrm>
            <a:off x="0" y="1388983"/>
            <a:ext cx="12599988" cy="538696"/>
          </a:xfrm>
          <a:prstGeom prst="rect">
            <a:avLst/>
          </a:prstGeom>
          <a:solidFill>
            <a:srgbClr val="3D69EB"/>
          </a:solidFill>
        </p:spPr>
        <p:txBody>
          <a:bodyPr wrap="square" lIns="72013" tIns="36006" rIns="72013" bIns="36006" anchor="t">
            <a:spAutoFit/>
          </a:bodyPr>
          <a:lstStyle/>
          <a:p>
            <a:pPr algn="ctr" defTabSz="763923">
              <a:defRPr/>
            </a:pPr>
            <a:r>
              <a:rPr lang="en-US" sz="2930" b="1" dirty="0">
                <a:solidFill>
                  <a:srgbClr val="FFFFFF"/>
                </a:solidFill>
                <a:latin typeface="Montserrat Light" panose="00000400000000000000" pitchFamily="2" charset="0"/>
              </a:rPr>
              <a:t>Designing Questions</a:t>
            </a:r>
          </a:p>
        </p:txBody>
      </p:sp>
    </p:spTree>
    <p:extLst>
      <p:ext uri="{BB962C8B-B14F-4D97-AF65-F5344CB8AC3E}">
        <p14:creationId xmlns:p14="http://schemas.microsoft.com/office/powerpoint/2010/main" val="14307610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9408FA70-1212-4322-9ED7-E35766D0B4D1}"/>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 ds:uri="61dd04b6-279c-4608-bcae-c6f797ec6fda"/>
    <ds:schemaRef ds:uri="8e834e17-2d57-44e8-b92c-93935abe7473"/>
  </ds:schemaRefs>
</ds:datastoreItem>
</file>

<file path=docProps/app.xml><?xml version="1.0" encoding="utf-8"?>
<Properties xmlns="http://schemas.openxmlformats.org/officeDocument/2006/extended-properties" xmlns:vt="http://schemas.openxmlformats.org/officeDocument/2006/docPropsVTypes">
  <TotalTime>129</TotalTime>
  <Words>725</Words>
  <Application>Microsoft Office PowerPoint</Application>
  <PresentationFormat>Custom</PresentationFormat>
  <Paragraphs>61</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Montserrat Light</vt:lpstr>
      <vt:lpstr>Aptos</vt:lpstr>
      <vt:lpstr>Calibri Light</vt:lpstr>
      <vt:lpstr>Arial</vt:lpstr>
      <vt:lpstr>Montserrat</vt:lpstr>
      <vt:lpstr>Calibri</vt:lpstr>
      <vt:lpstr>Special registration</vt:lpstr>
      <vt:lpstr>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14</cp:revision>
  <dcterms:created xsi:type="dcterms:W3CDTF">2020-03-30T06:43:55Z</dcterms:created>
  <dcterms:modified xsi:type="dcterms:W3CDTF">2025-06-30T02:52:52Z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