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
      <p:font typeface="Roboto Light" panose="020F0502020204030204" pitchFamily="2" charset="0"/>
      <p:regular r:id="rId16"/>
      <p:italic r:id="rId17"/>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5" d="100"/>
          <a:sy n="85" d="100"/>
        </p:scale>
        <p:origin x="1446" y="60"/>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47154422"/>
              </p:ext>
            </p:extLst>
          </p:nvPr>
        </p:nvGraphicFramePr>
        <p:xfrm>
          <a:off x="1351419" y="3869808"/>
          <a:ext cx="9897150" cy="261163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1D0311)</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Minute Sheet</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is applied at Stage 1 during engagement.  It is used to record the outcomes of meetings and provide clarity to stakeholders on the agreed next steps by circulation of an Action Plan or minute record with an action list attached.</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921265160"/>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1D0311 – Minute Sheet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834797190"/>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34560">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1D0311 – Minute Sheet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307777"/>
          </a:xfrm>
          <a:prstGeom prst="rect">
            <a:avLst/>
          </a:prstGeom>
          <a:noFill/>
        </p:spPr>
        <p:txBody>
          <a:bodyPr wrap="square">
            <a:spAutoFit/>
          </a:bodyPr>
          <a:lstStyle/>
          <a:p>
            <a:r>
              <a:rPr lang="en-GB" sz="1400" dirty="0">
                <a:solidFill>
                  <a:srgbClr val="000000"/>
                </a:solidFill>
                <a:latin typeface="Montserrat Light"/>
              </a:rPr>
              <a:t>Complete minutes for meetings to ensure actions and decisions are documented</a:t>
            </a:r>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Minute Sheet</a:t>
            </a:r>
          </a:p>
        </p:txBody>
      </p:sp>
      <p:graphicFrame>
        <p:nvGraphicFramePr>
          <p:cNvPr id="4" name="Table 3">
            <a:extLst>
              <a:ext uri="{FF2B5EF4-FFF2-40B4-BE49-F238E27FC236}">
                <a16:creationId xmlns:a16="http://schemas.microsoft.com/office/drawing/2014/main" id="{5931042E-C590-CE74-EEB0-170BC74BAE57}"/>
              </a:ext>
            </a:extLst>
          </p:cNvPr>
          <p:cNvGraphicFramePr>
            <a:graphicFrameLocks noGrp="1"/>
          </p:cNvGraphicFramePr>
          <p:nvPr>
            <p:extLst>
              <p:ext uri="{D42A27DB-BD31-4B8C-83A1-F6EECF244321}">
                <p14:modId xmlns:p14="http://schemas.microsoft.com/office/powerpoint/2010/main" val="746351520"/>
              </p:ext>
            </p:extLst>
          </p:nvPr>
        </p:nvGraphicFramePr>
        <p:xfrm>
          <a:off x="601133" y="2621469"/>
          <a:ext cx="9211734" cy="4473744"/>
        </p:xfrm>
        <a:graphic>
          <a:graphicData uri="http://schemas.openxmlformats.org/drawingml/2006/table">
            <a:tbl>
              <a:tblPr/>
              <a:tblGrid>
                <a:gridCol w="1084694">
                  <a:extLst>
                    <a:ext uri="{9D8B030D-6E8A-4147-A177-3AD203B41FA5}">
                      <a16:colId xmlns:a16="http://schemas.microsoft.com/office/drawing/2014/main" val="1077486828"/>
                    </a:ext>
                  </a:extLst>
                </a:gridCol>
                <a:gridCol w="2062255">
                  <a:extLst>
                    <a:ext uri="{9D8B030D-6E8A-4147-A177-3AD203B41FA5}">
                      <a16:colId xmlns:a16="http://schemas.microsoft.com/office/drawing/2014/main" val="1340902670"/>
                    </a:ext>
                  </a:extLst>
                </a:gridCol>
                <a:gridCol w="1714367">
                  <a:extLst>
                    <a:ext uri="{9D8B030D-6E8A-4147-A177-3AD203B41FA5}">
                      <a16:colId xmlns:a16="http://schemas.microsoft.com/office/drawing/2014/main" val="939061322"/>
                    </a:ext>
                  </a:extLst>
                </a:gridCol>
                <a:gridCol w="2395882">
                  <a:extLst>
                    <a:ext uri="{9D8B030D-6E8A-4147-A177-3AD203B41FA5}">
                      <a16:colId xmlns:a16="http://schemas.microsoft.com/office/drawing/2014/main" val="1733488094"/>
                    </a:ext>
                  </a:extLst>
                </a:gridCol>
                <a:gridCol w="1013343">
                  <a:extLst>
                    <a:ext uri="{9D8B030D-6E8A-4147-A177-3AD203B41FA5}">
                      <a16:colId xmlns:a16="http://schemas.microsoft.com/office/drawing/2014/main" val="3718980835"/>
                    </a:ext>
                  </a:extLst>
                </a:gridCol>
                <a:gridCol w="941193">
                  <a:extLst>
                    <a:ext uri="{9D8B030D-6E8A-4147-A177-3AD203B41FA5}">
                      <a16:colId xmlns:a16="http://schemas.microsoft.com/office/drawing/2014/main" val="3018095786"/>
                    </a:ext>
                  </a:extLst>
                </a:gridCol>
              </a:tblGrid>
              <a:tr h="304316">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Agenda Item</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Discussion Points</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Decision</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Action Required</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Who</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When</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341326"/>
                  </a:ext>
                </a:extLst>
              </a:tr>
              <a:tr h="674504">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7980337"/>
                  </a:ext>
                </a:extLst>
              </a:tr>
              <a:tr h="674504">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874252"/>
                  </a:ext>
                </a:extLst>
              </a:tr>
              <a:tr h="674504">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0997515"/>
                  </a:ext>
                </a:extLst>
              </a:tr>
              <a:tr h="674504">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6303589"/>
                  </a:ext>
                </a:extLst>
              </a:tr>
              <a:tr h="674504">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6602019"/>
                  </a:ext>
                </a:extLst>
              </a:tr>
              <a:tr h="674504">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lnSpc>
                          <a:spcPct val="200000"/>
                        </a:lnSpc>
                      </a:pPr>
                      <a:r>
                        <a:rPr lang="en-AU" sz="1000" dirty="0">
                          <a:effectLst/>
                          <a:latin typeface="Roboto Light" panose="02000000000000000000" pitchFamily="2" charset="0"/>
                          <a:ea typeface="Roboto Light" panose="02000000000000000000" pitchFamily="2" charset="0"/>
                          <a:cs typeface="Roboto Light" panose="02000000000000000000" pitchFamily="2" charset="0"/>
                        </a:rPr>
                        <a:t> </a:t>
                      </a:r>
                    </a:p>
                    <a:p>
                      <a:pPr algn="ctr" hangingPunct="0">
                        <a:lnSpc>
                          <a:spcPct val="200000"/>
                        </a:lnSpc>
                      </a:pPr>
                      <a:r>
                        <a:rPr lang="en-AU" sz="1000" dirty="0">
                          <a:effectLst/>
                          <a:latin typeface="Roboto Light" panose="02000000000000000000" pitchFamily="2" charset="0"/>
                          <a:ea typeface="Roboto Light" panose="02000000000000000000" pitchFamily="2" charset="0"/>
                          <a:cs typeface="Roboto Light" panose="02000000000000000000" pitchFamily="2" charset="0"/>
                        </a:rPr>
                        <a:t> </a:t>
                      </a:r>
                    </a:p>
                  </a:txBody>
                  <a:tcPr marL="68471" marR="68471"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263915"/>
                  </a:ext>
                </a:extLst>
              </a:tr>
            </a:tbl>
          </a:graphicData>
        </a:graphic>
      </p:graphicFrame>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 ds:uri="61dd04b6-279c-4608-bcae-c6f797ec6fda"/>
    <ds:schemaRef ds:uri="8e834e17-2d57-44e8-b92c-93935abe7473"/>
  </ds:schemaRefs>
</ds:datastoreItem>
</file>

<file path=customXml/itemProps2.xml><?xml version="1.0" encoding="utf-8"?>
<ds:datastoreItem xmlns:ds="http://schemas.openxmlformats.org/officeDocument/2006/customXml" ds:itemID="{8D69B4E1-FF0D-4ADC-A09D-D80686B4D0BC}"/>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141</TotalTime>
  <Words>521</Words>
  <Application>Microsoft Office PowerPoint</Application>
  <PresentationFormat>Custom</PresentationFormat>
  <Paragraphs>83</Paragraphs>
  <Slides>2</Slides>
  <Notes>2</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2" baseType="lpstr">
      <vt:lpstr>Aptos</vt:lpstr>
      <vt:lpstr>Roboto Light</vt:lpstr>
      <vt:lpstr>Calibri Light</vt:lpstr>
      <vt:lpstr>Arial</vt:lpstr>
      <vt:lpstr>Montserrat</vt:lpstr>
      <vt:lpstr>Montserrat Light</vt:lpstr>
      <vt:lpstr>Calibri</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15</cp:revision>
  <dcterms:created xsi:type="dcterms:W3CDTF">2020-03-30T06:43:55Z</dcterms:created>
  <dcterms:modified xsi:type="dcterms:W3CDTF">2025-06-30T02:56:42Z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