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
      <p:font typeface="Roboto Light" panose="02000000000000000000" pitchFamily="2" charset="0"/>
      <p:regular r:id="rId16"/>
      <p:italic r:id="rId17"/>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69EB"/>
    <a:srgbClr val="FFFFFF"/>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FEC1EA-3FBB-E92A-D700-71B26546B24D}" v="72" dt="2025-05-05T10:12:20.2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85" d="100"/>
          <a:sy n="85" d="100"/>
        </p:scale>
        <p:origin x="1446" y="60"/>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6/30/2025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D22-4DF1-74E3-D30C-243AD7527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224F-C802-7879-FA0F-185AC482379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3C492C34-EE0C-D9A2-EC86-67022347B41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40F96C3-8E58-19B9-7298-52952FB04FA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34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6/30/2025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6/30/2025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6/30/2025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6/30/2025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6/30/2025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6/30/2025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6/30/2025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6/30/2025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6/30/2025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6/30/2025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6/30/2025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532461559"/>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a:ea typeface="+mn-ea"/>
                          <a:cs typeface="+mn-cs"/>
                        </a:rPr>
                        <a:t>(ID# 1D0312)</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Action Planning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kern="1200" noProof="0" dirty="0">
                          <a:solidFill>
                            <a:srgbClr val="000000"/>
                          </a:solidFill>
                          <a:latin typeface="Montserrat Light"/>
                          <a:ea typeface="+mn-ea"/>
                          <a:cs typeface="+mn-cs"/>
                        </a:rPr>
                        <a:t>This tool is applied at Stage 1 during engagement.  It is used to </a:t>
                      </a:r>
                      <a:r>
                        <a:rPr lang="en-GB" sz="1800" kern="1200" noProof="0">
                          <a:solidFill>
                            <a:srgbClr val="000000"/>
                          </a:solidFill>
                          <a:latin typeface="Montserrat Light"/>
                          <a:ea typeface="+mn-ea"/>
                          <a:cs typeface="+mn-cs"/>
                        </a:rPr>
                        <a:t>record the action items from any meetings.  Action stay on the list until they are complete and then they are removed.</a:t>
                      </a:r>
                      <a:endParaRPr lang="en-GB" sz="1800" kern="1200" noProof="0" dirty="0">
                        <a:solidFill>
                          <a:srgbClr val="000000"/>
                        </a:solidFill>
                        <a:latin typeface="Montserrat Ligh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fr-FR" sz="1100" kern="1200" dirty="0">
                        <a:solidFill>
                          <a:srgbClr val="000000"/>
                        </a:solidFill>
                        <a:latin typeface="Montserrat Ligh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232898818"/>
              </p:ext>
            </p:extLst>
          </p:nvPr>
        </p:nvGraphicFramePr>
        <p:xfrm>
          <a:off x="0" y="105716"/>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1D0312 – Action Planning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BE6C9E5-6731-42D5-08C9-C47785E233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E7B759F-2B0E-326A-2B75-75B559493517}"/>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E7B759F-2B0E-326A-2B75-75B559493517}"/>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6397235-5A22-EFFD-8B34-423D2F9DAA89}"/>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BAB">
                    <a:tint val="75000"/>
                  </a:srgbClr>
                </a:solidFill>
                <a:effectLst/>
                <a:uLnTx/>
                <a:uFillTx/>
                <a:latin typeface="Montserrat Light" panose="00000400000000000000" pitchFamily="2" charset="0"/>
                <a:ea typeface="+mn-ea"/>
                <a:cs typeface="+mn-cs"/>
              </a:rPr>
              <a:t>Page 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1B00133-C9DF-CA13-A3F6-8257562360CE}"/>
              </a:ext>
            </a:extLst>
          </p:cNvPr>
          <p:cNvPicPr>
            <a:picLocks noChangeAspect="1"/>
          </p:cNvPicPr>
          <p:nvPr/>
        </p:nvPicPr>
        <p:blipFill>
          <a:blip r:embed="rId6"/>
          <a:stretch>
            <a:fillRect/>
          </a:stretch>
        </p:blipFill>
        <p:spPr>
          <a:xfrm>
            <a:off x="191003" y="532161"/>
            <a:ext cx="2531346" cy="382239"/>
          </a:xfrm>
          <a:prstGeom prst="rect">
            <a:avLst/>
          </a:prstGeom>
        </p:spPr>
      </p:pic>
      <p:cxnSp>
        <p:nvCxnSpPr>
          <p:cNvPr id="12" name="Straight Connector 11">
            <a:extLst>
              <a:ext uri="{FF2B5EF4-FFF2-40B4-BE49-F238E27FC236}">
                <a16:creationId xmlns:a16="http://schemas.microsoft.com/office/drawing/2014/main" id="{9B0A3C75-501F-D7FC-3703-77F566F178C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E01E25-458C-ED3D-C42E-50C4BE5EFEF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776898F-822B-B87F-51DF-7F195FC81AF4}"/>
              </a:ext>
            </a:extLst>
          </p:cNvPr>
          <p:cNvGraphicFramePr>
            <a:graphicFrameLocks noGrp="1"/>
          </p:cNvGraphicFramePr>
          <p:nvPr>
            <p:extLst>
              <p:ext uri="{D42A27DB-BD31-4B8C-83A1-F6EECF244321}">
                <p14:modId xmlns:p14="http://schemas.microsoft.com/office/powerpoint/2010/main" val="515588568"/>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34560">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1D0312 – Action Planning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7A76BAF-D50B-C494-FD4B-4B1BEAC2C7C5}"/>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1B52AFF0-7C88-8C83-0578-F515D5EE0603}"/>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25EE2BB-000A-A186-2C2F-16C3C72F500C}"/>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5" name="TextBox 4">
            <a:extLst>
              <a:ext uri="{FF2B5EF4-FFF2-40B4-BE49-F238E27FC236}">
                <a16:creationId xmlns:a16="http://schemas.microsoft.com/office/drawing/2014/main" id="{67577510-5564-CD6D-86EF-CE9E85575374}"/>
              </a:ext>
            </a:extLst>
          </p:cNvPr>
          <p:cNvSpPr txBox="1"/>
          <p:nvPr/>
        </p:nvSpPr>
        <p:spPr>
          <a:xfrm>
            <a:off x="389467" y="2043768"/>
            <a:ext cx="11438466" cy="307777"/>
          </a:xfrm>
          <a:prstGeom prst="rect">
            <a:avLst/>
          </a:prstGeom>
          <a:noFill/>
        </p:spPr>
        <p:txBody>
          <a:bodyPr wrap="square">
            <a:spAutoFit/>
          </a:bodyPr>
          <a:lstStyle/>
          <a:p>
            <a:r>
              <a:rPr lang="en-GB" sz="1400" dirty="0">
                <a:solidFill>
                  <a:srgbClr val="000000"/>
                </a:solidFill>
                <a:latin typeface="Montserrat Light"/>
              </a:rPr>
              <a:t>Complete actions from meetings to ensure they are documented and can be followed up </a:t>
            </a:r>
          </a:p>
        </p:txBody>
      </p:sp>
      <p:sp>
        <p:nvSpPr>
          <p:cNvPr id="7" name="TextBox 6">
            <a:extLst>
              <a:ext uri="{FF2B5EF4-FFF2-40B4-BE49-F238E27FC236}">
                <a16:creationId xmlns:a16="http://schemas.microsoft.com/office/drawing/2014/main" id="{3DC52AAE-9AF7-5704-4B89-8382285DA17F}"/>
              </a:ext>
            </a:extLst>
          </p:cNvPr>
          <p:cNvSpPr txBox="1"/>
          <p:nvPr/>
        </p:nvSpPr>
        <p:spPr>
          <a:xfrm>
            <a:off x="0" y="1291566"/>
            <a:ext cx="12599988" cy="687177"/>
          </a:xfrm>
          <a:prstGeom prst="rect">
            <a:avLst/>
          </a:prstGeom>
          <a:solidFill>
            <a:srgbClr val="3D69EB"/>
          </a:solidFill>
        </p:spPr>
        <p:txBody>
          <a:bodyPr wrap="square" lIns="91440" tIns="45720" rIns="91440" bIns="45720" anchor="t">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Action Planning</a:t>
            </a:r>
          </a:p>
        </p:txBody>
      </p:sp>
      <p:graphicFrame>
        <p:nvGraphicFramePr>
          <p:cNvPr id="3" name="Table 2">
            <a:extLst>
              <a:ext uri="{FF2B5EF4-FFF2-40B4-BE49-F238E27FC236}">
                <a16:creationId xmlns:a16="http://schemas.microsoft.com/office/drawing/2014/main" id="{D603894B-7FD6-39C3-0DC0-4798616D2839}"/>
              </a:ext>
            </a:extLst>
          </p:cNvPr>
          <p:cNvGraphicFramePr>
            <a:graphicFrameLocks noGrp="1"/>
          </p:cNvGraphicFramePr>
          <p:nvPr>
            <p:extLst>
              <p:ext uri="{D42A27DB-BD31-4B8C-83A1-F6EECF244321}">
                <p14:modId xmlns:p14="http://schemas.microsoft.com/office/powerpoint/2010/main" val="2308524236"/>
              </p:ext>
            </p:extLst>
          </p:nvPr>
        </p:nvGraphicFramePr>
        <p:xfrm>
          <a:off x="504795" y="2561540"/>
          <a:ext cx="10476471" cy="4139451"/>
        </p:xfrm>
        <a:graphic>
          <a:graphicData uri="http://schemas.openxmlformats.org/drawingml/2006/table">
            <a:tbl>
              <a:tblPr/>
              <a:tblGrid>
                <a:gridCol w="1773727">
                  <a:extLst>
                    <a:ext uri="{9D8B030D-6E8A-4147-A177-3AD203B41FA5}">
                      <a16:colId xmlns:a16="http://schemas.microsoft.com/office/drawing/2014/main" val="1323403696"/>
                    </a:ext>
                  </a:extLst>
                </a:gridCol>
                <a:gridCol w="2867668">
                  <a:extLst>
                    <a:ext uri="{9D8B030D-6E8A-4147-A177-3AD203B41FA5}">
                      <a16:colId xmlns:a16="http://schemas.microsoft.com/office/drawing/2014/main" val="2059603528"/>
                    </a:ext>
                  </a:extLst>
                </a:gridCol>
                <a:gridCol w="2037769">
                  <a:extLst>
                    <a:ext uri="{9D8B030D-6E8A-4147-A177-3AD203B41FA5}">
                      <a16:colId xmlns:a16="http://schemas.microsoft.com/office/drawing/2014/main" val="1739359070"/>
                    </a:ext>
                  </a:extLst>
                </a:gridCol>
                <a:gridCol w="2264968">
                  <a:extLst>
                    <a:ext uri="{9D8B030D-6E8A-4147-A177-3AD203B41FA5}">
                      <a16:colId xmlns:a16="http://schemas.microsoft.com/office/drawing/2014/main" val="446732298"/>
                    </a:ext>
                  </a:extLst>
                </a:gridCol>
                <a:gridCol w="1532339">
                  <a:extLst>
                    <a:ext uri="{9D8B030D-6E8A-4147-A177-3AD203B41FA5}">
                      <a16:colId xmlns:a16="http://schemas.microsoft.com/office/drawing/2014/main" val="2567683714"/>
                    </a:ext>
                  </a:extLst>
                </a:gridCol>
              </a:tblGrid>
              <a:tr h="827891">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rtl="0" eaLnBrk="1" latinLnBrk="0" hangingPunct="0"/>
                      <a:r>
                        <a:rPr lang="en-AU" sz="1400" b="1" kern="1200" dirty="0">
                          <a:solidFill>
                            <a:srgbClr val="000000"/>
                          </a:solidFill>
                          <a:latin typeface="Montserrat Light"/>
                          <a:ea typeface="+mn-ea"/>
                          <a:cs typeface="+mn-cs"/>
                        </a:rPr>
                        <a:t>Action Item </a:t>
                      </a:r>
                      <a:endParaRPr lang="en-US"/>
                    </a:p>
                    <a:p>
                      <a:pPr marL="0" lvl="0" algn="ctr">
                        <a:buNone/>
                      </a:pPr>
                      <a:r>
                        <a:rPr lang="en-AU" sz="1400" b="1" kern="1200" dirty="0">
                          <a:solidFill>
                            <a:srgbClr val="000000"/>
                          </a:solidFill>
                          <a:latin typeface="Montserrat Light"/>
                          <a:ea typeface="+mn-ea"/>
                          <a:cs typeface="+mn-cs"/>
                        </a:rPr>
                        <a:t>No.</a:t>
                      </a: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Action Required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Action</a:t>
                      </a:r>
                    </a:p>
                    <a:p>
                      <a:pPr marL="0" algn="ctr" defTabSz="1199967" rtl="0" eaLnBrk="1" latinLnBrk="0" hangingPunct="0"/>
                      <a:r>
                        <a:rPr lang="en-AU" sz="1400" b="1" kern="1200" dirty="0">
                          <a:solidFill>
                            <a:srgbClr val="000000"/>
                          </a:solidFill>
                          <a:latin typeface="Montserrat Light"/>
                          <a:ea typeface="+mn-ea"/>
                          <a:cs typeface="+mn-cs"/>
                        </a:rPr>
                        <a:t>Officer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Timeframe</a:t>
                      </a: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marL="0" algn="ctr" defTabSz="1199967" rtl="0" eaLnBrk="1" latinLnBrk="0" hangingPunct="0"/>
                      <a:r>
                        <a:rPr lang="en-AU" sz="1400" b="1" kern="1200" dirty="0">
                          <a:solidFill>
                            <a:srgbClr val="000000"/>
                          </a:solidFill>
                          <a:latin typeface="Montserrat Light"/>
                          <a:ea typeface="+mn-ea"/>
                          <a:cs typeface="+mn-cs"/>
                        </a:rPr>
                        <a:t>Progress</a:t>
                      </a: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7746718"/>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5204582"/>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876641"/>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200" dirty="0">
                          <a:effectLst/>
                          <a:latin typeface="Roboto Light" panose="02000000000000000000" pitchFamily="2" charset="0"/>
                          <a:ea typeface="Roboto Light" panose="02000000000000000000" pitchFamily="2" charset="0"/>
                          <a:cs typeface="Roboto Light" panose="02000000000000000000" pitchFamily="2" charset="0"/>
                        </a:rPr>
                        <a:t> </a:t>
                      </a:r>
                      <a:endParaRPr lang="en-AU" sz="1100" dirty="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0253186"/>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6939538"/>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4103996"/>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2556276"/>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3787592"/>
                  </a:ext>
                </a:extLst>
              </a:tr>
              <a:tr h="413945">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spcBef>
                          <a:spcPts val="3000"/>
                        </a:spcBef>
                        <a:spcAft>
                          <a:spcPts val="3000"/>
                        </a:spcAft>
                      </a:pPr>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r>
                        <a:rPr lang="en-AU" sz="1200" dirty="0">
                          <a:effectLst/>
                          <a:latin typeface="Roboto Light" panose="02000000000000000000" pitchFamily="2" charset="0"/>
                          <a:ea typeface="Roboto Light" panose="02000000000000000000" pitchFamily="2" charset="0"/>
                          <a:cs typeface="Roboto Light" panose="02000000000000000000" pitchFamily="2" charset="0"/>
                        </a:rPr>
                        <a:t> </a:t>
                      </a:r>
                      <a:endParaRPr lang="en-AU" sz="1100" dirty="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a:ea typeface="Roboto Light"/>
                        <a:cs typeface="Roboto Light"/>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99967" rtl="0" eaLnBrk="1" latinLnBrk="0" hangingPunct="1">
                        <a:defRPr sz="2362" kern="1200">
                          <a:solidFill>
                            <a:schemeClr val="tx1"/>
                          </a:solidFill>
                          <a:latin typeface="Calibri" panose="020F0502020204030204"/>
                        </a:defRPr>
                      </a:lvl1pPr>
                      <a:lvl2pPr marL="599984" algn="l" defTabSz="1199967" rtl="0" eaLnBrk="1" latinLnBrk="0" hangingPunct="1">
                        <a:defRPr sz="2362" kern="1200">
                          <a:solidFill>
                            <a:schemeClr val="tx1"/>
                          </a:solidFill>
                          <a:latin typeface="Calibri" panose="020F0502020204030204"/>
                        </a:defRPr>
                      </a:lvl2pPr>
                      <a:lvl3pPr marL="1199967" algn="l" defTabSz="1199967" rtl="0" eaLnBrk="1" latinLnBrk="0" hangingPunct="1">
                        <a:defRPr sz="2362" kern="1200">
                          <a:solidFill>
                            <a:schemeClr val="tx1"/>
                          </a:solidFill>
                          <a:latin typeface="Calibri" panose="020F0502020204030204"/>
                        </a:defRPr>
                      </a:lvl3pPr>
                      <a:lvl4pPr marL="1799951" algn="l" defTabSz="1199967" rtl="0" eaLnBrk="1" latinLnBrk="0" hangingPunct="1">
                        <a:defRPr sz="2362" kern="1200">
                          <a:solidFill>
                            <a:schemeClr val="tx1"/>
                          </a:solidFill>
                          <a:latin typeface="Calibri" panose="020F0502020204030204"/>
                        </a:defRPr>
                      </a:lvl4pPr>
                      <a:lvl5pPr marL="2399934" algn="l" defTabSz="1199967" rtl="0" eaLnBrk="1" latinLnBrk="0" hangingPunct="1">
                        <a:defRPr sz="2362" kern="1200">
                          <a:solidFill>
                            <a:schemeClr val="tx1"/>
                          </a:solidFill>
                          <a:latin typeface="Calibri" panose="020F0502020204030204"/>
                        </a:defRPr>
                      </a:lvl5pPr>
                      <a:lvl6pPr marL="2999918" algn="l" defTabSz="1199967" rtl="0" eaLnBrk="1" latinLnBrk="0" hangingPunct="1">
                        <a:defRPr sz="2362" kern="1200">
                          <a:solidFill>
                            <a:schemeClr val="tx1"/>
                          </a:solidFill>
                          <a:latin typeface="Calibri" panose="020F0502020204030204"/>
                        </a:defRPr>
                      </a:lvl6pPr>
                      <a:lvl7pPr marL="3599901" algn="l" defTabSz="1199967" rtl="0" eaLnBrk="1" latinLnBrk="0" hangingPunct="1">
                        <a:defRPr sz="2362" kern="1200">
                          <a:solidFill>
                            <a:schemeClr val="tx1"/>
                          </a:solidFill>
                          <a:latin typeface="Calibri" panose="020F0502020204030204"/>
                        </a:defRPr>
                      </a:lvl7pPr>
                      <a:lvl8pPr marL="4199885" algn="l" defTabSz="1199967" rtl="0" eaLnBrk="1" latinLnBrk="0" hangingPunct="1">
                        <a:defRPr sz="2362" kern="1200">
                          <a:solidFill>
                            <a:schemeClr val="tx1"/>
                          </a:solidFill>
                          <a:latin typeface="Calibri" panose="020F0502020204030204"/>
                        </a:defRPr>
                      </a:lvl8pPr>
                      <a:lvl9pPr marL="4799868" algn="l" defTabSz="1199967" rtl="0" eaLnBrk="1" latinLnBrk="0" hangingPunct="1">
                        <a:defRPr sz="2362" kern="1200">
                          <a:solidFill>
                            <a:schemeClr val="tx1"/>
                          </a:solidFill>
                          <a:latin typeface="Calibri" panose="020F0502020204030204"/>
                        </a:defRPr>
                      </a:lvl9pPr>
                    </a:lstStyle>
                    <a:p>
                      <a:pPr algn="ctr" hangingPunct="0"/>
                      <a:endParaRPr lang="en-AU" sz="1100" dirty="0">
                        <a:effectLst/>
                        <a:latin typeface="Roboto Light" panose="02000000000000000000" pitchFamily="2" charset="0"/>
                        <a:ea typeface="Roboto Light" panose="02000000000000000000" pitchFamily="2" charset="0"/>
                        <a:cs typeface="Roboto Light" panose="02000000000000000000" pitchFamily="2" charset="0"/>
                      </a:endParaRPr>
                    </a:p>
                  </a:txBody>
                  <a:tcPr marL="68580" marR="6858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0936042"/>
                  </a:ext>
                </a:extLst>
              </a:tr>
            </a:tbl>
          </a:graphicData>
        </a:graphic>
      </p:graphicFrame>
    </p:spTree>
    <p:extLst>
      <p:ext uri="{BB962C8B-B14F-4D97-AF65-F5344CB8AC3E}">
        <p14:creationId xmlns:p14="http://schemas.microsoft.com/office/powerpoint/2010/main" val="3670294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 ds:uri="61dd04b6-279c-4608-bcae-c6f797ec6fda"/>
    <ds:schemaRef ds:uri="8e834e17-2d57-44e8-b92c-93935abe7473"/>
  </ds:schemaRefs>
</ds:datastoreItem>
</file>

<file path=customXml/itemProps3.xml><?xml version="1.0" encoding="utf-8"?>
<ds:datastoreItem xmlns:ds="http://schemas.openxmlformats.org/officeDocument/2006/customXml" ds:itemID="{1920C79A-7F0E-4B8A-A47D-AE4FB83E3178}"/>
</file>

<file path=docProps/app.xml><?xml version="1.0" encoding="utf-8"?>
<Properties xmlns="http://schemas.openxmlformats.org/officeDocument/2006/extended-properties" xmlns:vt="http://schemas.openxmlformats.org/officeDocument/2006/docPropsVTypes">
  <TotalTime>146</TotalTime>
  <Words>477</Words>
  <Application>Microsoft Office PowerPoint</Application>
  <PresentationFormat>Custom</PresentationFormat>
  <Paragraphs>43</Paragraphs>
  <Slides>2</Slides>
  <Notes>2</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2" baseType="lpstr">
      <vt:lpstr>Montserrat</vt:lpstr>
      <vt:lpstr>Aptos</vt:lpstr>
      <vt:lpstr>Roboto Light</vt:lpstr>
      <vt:lpstr>Calibri Light</vt:lpstr>
      <vt:lpstr>Montserrat Light</vt:lpstr>
      <vt:lpstr>Arial</vt:lpstr>
      <vt:lpstr>Calibri</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Ellenor Wenck</cp:lastModifiedBy>
  <cp:revision>20</cp:revision>
  <dcterms:created xsi:type="dcterms:W3CDTF">2020-03-30T06:43:55Z</dcterms:created>
  <dcterms:modified xsi:type="dcterms:W3CDTF">2025-06-30T02:58:14Z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