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8"/>
  </p:notesMasterIdLst>
  <p:handoutMasterIdLst>
    <p:handoutMasterId r:id="rId9"/>
  </p:handoutMasterIdLst>
  <p:sldIdLst>
    <p:sldId id="258" r:id="rId6"/>
    <p:sldId id="259" r:id="rId7"/>
  </p:sldIdLst>
  <p:sldSz cx="12599988" cy="8999538"/>
  <p:notesSz cx="6858000" cy="9144000"/>
  <p:embeddedFontLst>
    <p:embeddedFont>
      <p:font typeface="Montserrat" panose="00000500000000000000" pitchFamily="2" charset="0"/>
      <p:regular r:id="rId10"/>
      <p:bold r:id="rId11"/>
      <p:italic r:id="rId12"/>
      <p:boldItalic r:id="rId13"/>
    </p:embeddedFont>
    <p:embeddedFont>
      <p:font typeface="Montserrat Light" panose="00000400000000000000" pitchFamily="2" charset="0"/>
      <p:regular r:id="rId14"/>
      <p:italic r:id="rId15"/>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3D69EB"/>
    <a:srgbClr val="FFFFFF"/>
    <a:srgbClr val="7B2DCD"/>
    <a:srgbClr val="DAC4F2"/>
    <a:srgbClr val="C5A3EB"/>
    <a:srgbClr val="A46EE0"/>
    <a:srgbClr val="B487E5"/>
    <a:srgbClr val="1661D5"/>
    <a:srgbClr val="257B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64426F-739C-4613-A9C2-A55F8F9DA1AF}" v="2" dt="2025-04-28T05:53:57.6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75" d="100"/>
          <a:sy n="75" d="100"/>
        </p:scale>
        <p:origin x="700" y="3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2.fntdata"/><Relationship Id="rId5" Type="http://schemas.openxmlformats.org/officeDocument/2006/relationships/slideMaster" Target="slideMasters/slideMaster2.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handoutMaster" Target="handoutMasters/handoutMaster1.xml"/><Relationship Id="rId14"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0B64426F-739C-4613-A9C2-A55F8F9DA1AF}"/>
    <pc:docChg chg="custSel modSld">
      <pc:chgData name="Natasha Doherty" userId="2f65fbf4-2eeb-41a6-a4bf-8744b8cf020e" providerId="ADAL" clId="{0B64426F-739C-4613-A9C2-A55F8F9DA1AF}" dt="2025-04-28T05:55:01.149" v="66" actId="113"/>
      <pc:docMkLst>
        <pc:docMk/>
      </pc:docMkLst>
      <pc:sldChg chg="modSp mod">
        <pc:chgData name="Natasha Doherty" userId="2f65fbf4-2eeb-41a6-a4bf-8744b8cf020e" providerId="ADAL" clId="{0B64426F-739C-4613-A9C2-A55F8F9DA1AF}" dt="2025-04-28T05:53:30.254" v="44"/>
        <pc:sldMkLst>
          <pc:docMk/>
          <pc:sldMk cId="1307260987" sldId="258"/>
        </pc:sldMkLst>
        <pc:graphicFrameChg chg="mod modGraphic">
          <ac:chgData name="Natasha Doherty" userId="2f65fbf4-2eeb-41a6-a4bf-8744b8cf020e" providerId="ADAL" clId="{0B64426F-739C-4613-A9C2-A55F8F9DA1AF}" dt="2025-04-28T05:53:30.254" v="44"/>
          <ac:graphicFrameMkLst>
            <pc:docMk/>
            <pc:sldMk cId="1307260987" sldId="258"/>
            <ac:graphicFrameMk id="9" creationId="{350A4181-2D10-0307-78F1-1B5BB5246E9B}"/>
          </ac:graphicFrameMkLst>
        </pc:graphicFrameChg>
        <pc:graphicFrameChg chg="modGraphic">
          <ac:chgData name="Natasha Doherty" userId="2f65fbf4-2eeb-41a6-a4bf-8744b8cf020e" providerId="ADAL" clId="{0B64426F-739C-4613-A9C2-A55F8F9DA1AF}" dt="2025-04-28T05:53:00.534" v="28" actId="20577"/>
          <ac:graphicFrameMkLst>
            <pc:docMk/>
            <pc:sldMk cId="1307260987" sldId="258"/>
            <ac:graphicFrameMk id="17" creationId="{61FFC170-F895-5834-DC1D-D3303407BE54}"/>
          </ac:graphicFrameMkLst>
        </pc:graphicFrameChg>
      </pc:sldChg>
      <pc:sldChg chg="delSp modSp mod">
        <pc:chgData name="Natasha Doherty" userId="2f65fbf4-2eeb-41a6-a4bf-8744b8cf020e" providerId="ADAL" clId="{0B64426F-739C-4613-A9C2-A55F8F9DA1AF}" dt="2025-04-28T05:55:01.149" v="66" actId="113"/>
        <pc:sldMkLst>
          <pc:docMk/>
          <pc:sldMk cId="3670294841" sldId="259"/>
        </pc:sldMkLst>
        <pc:spChg chg="mod">
          <ac:chgData name="Natasha Doherty" userId="2f65fbf4-2eeb-41a6-a4bf-8744b8cf020e" providerId="ADAL" clId="{0B64426F-739C-4613-A9C2-A55F8F9DA1AF}" dt="2025-04-28T05:55:01.149" v="66" actId="113"/>
          <ac:spMkLst>
            <pc:docMk/>
            <pc:sldMk cId="3670294841" sldId="259"/>
            <ac:spMk id="5" creationId="{67577510-5564-CD6D-86EF-CE9E85575374}"/>
          </ac:spMkLst>
        </pc:spChg>
        <pc:spChg chg="mod">
          <ac:chgData name="Natasha Doherty" userId="2f65fbf4-2eeb-41a6-a4bf-8744b8cf020e" providerId="ADAL" clId="{0B64426F-739C-4613-A9C2-A55F8F9DA1AF}" dt="2025-04-28T05:54:07.853" v="47"/>
          <ac:spMkLst>
            <pc:docMk/>
            <pc:sldMk cId="3670294841" sldId="259"/>
            <ac:spMk id="7" creationId="{3DC52AAE-9AF7-5704-4B89-8382285DA17F}"/>
          </ac:spMkLst>
        </pc:spChg>
        <pc:graphicFrameChg chg="del">
          <ac:chgData name="Natasha Doherty" userId="2f65fbf4-2eeb-41a6-a4bf-8744b8cf020e" providerId="ADAL" clId="{0B64426F-739C-4613-A9C2-A55F8F9DA1AF}" dt="2025-04-28T05:53:42.083" v="45" actId="478"/>
          <ac:graphicFrameMkLst>
            <pc:docMk/>
            <pc:sldMk cId="3670294841" sldId="259"/>
            <ac:graphicFrameMk id="3" creationId="{D603894B-7FD6-39C3-0DC0-4798616D2839}"/>
          </ac:graphicFrameMkLst>
        </pc:graphicFrameChg>
        <pc:graphicFrameChg chg="mod">
          <ac:chgData name="Natasha Doherty" userId="2f65fbf4-2eeb-41a6-a4bf-8744b8cf020e" providerId="ADAL" clId="{0B64426F-739C-4613-A9C2-A55F8F9DA1AF}" dt="2025-04-28T05:53:57.637" v="46"/>
          <ac:graphicFrameMkLst>
            <pc:docMk/>
            <pc:sldMk cId="3670294841" sldId="259"/>
            <ac:graphicFrameMk id="17" creationId="{E776898F-822B-B87F-51DF-7F195FC81AF4}"/>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4/28/2025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28/04/2025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9D22-4DF1-74E3-D30C-243AD75275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88224F-C802-7879-FA0F-185AC482379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3C492C34-EE0C-D9A2-EC86-67022347B41D}"/>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E40F96C3-8E58-19B9-7298-52952FB04FA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83462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4/28/2025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4/28/2025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4/28/2025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535378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3239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7441967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223962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058166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97653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4/28/2025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823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82015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4/28/2025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8049562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886305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2110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4/28/2025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4/28/2025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4/28/2025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4/28/2025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4/28/2025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4/28/2025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4/28/2025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4/28/2025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4008181339"/>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052373700"/>
              </p:ext>
            </p:extLst>
          </p:nvPr>
        </p:nvGraphicFramePr>
        <p:xfrm>
          <a:off x="1351419" y="3869808"/>
          <a:ext cx="9897150" cy="2611631"/>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a:ea typeface="+mn-ea"/>
                          <a:cs typeface="+mn-cs"/>
                        </a:rPr>
                        <a:t>(ID# 1D0313)</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AIM Statement</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D69EB"/>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noProof="0" dirty="0">
                          <a:solidFill>
                            <a:srgbClr val="000000"/>
                          </a:solidFill>
                          <a:latin typeface="Montserrat Light"/>
                          <a:ea typeface="+mn-ea"/>
                          <a:cs typeface="+mn-cs"/>
                        </a:rPr>
                        <a:t>This tool provides ideas for group work to establish project goals.  It can also be used in the discovery phase during the planning step to identify what the co-design initiative could deliver.</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panose="000005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endParaRPr lang="fr-FR" sz="1100" kern="1200" dirty="0">
                        <a:solidFill>
                          <a:srgbClr val="000000"/>
                        </a:solidFill>
                        <a:latin typeface="Montserrat Light"/>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3897727988"/>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3 - Engagement</a:t>
                      </a:r>
                    </a:p>
                  </a:txBody>
                  <a:tcPr>
                    <a:solidFill>
                      <a:srgbClr val="3D69EB"/>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609160023"/>
              </p:ext>
            </p:extLst>
          </p:nvPr>
        </p:nvGraphicFramePr>
        <p:xfrm>
          <a:off x="0" y="105716"/>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1D0313 – AIM Statement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1307260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8BE6C9E5-6731-42D5-08C9-C47785E23331}"/>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E7B759F-2B0E-326A-2B75-75B559493517}"/>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9E7B759F-2B0E-326A-2B75-75B559493517}"/>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96397235-5A22-EFFD-8B34-423D2F9DAA89}"/>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2BAB">
                    <a:tint val="75000"/>
                  </a:srgbClr>
                </a:solidFill>
                <a:effectLst/>
                <a:uLnTx/>
                <a:uFillTx/>
                <a:latin typeface="Montserrat Light" panose="00000400000000000000" pitchFamily="2" charset="0"/>
                <a:ea typeface="+mn-ea"/>
                <a:cs typeface="+mn-cs"/>
              </a:rPr>
              <a:t>Page 2 </a:t>
            </a: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21B00133-C9DF-CA13-A3F6-8257562360CE}"/>
              </a:ext>
            </a:extLst>
          </p:cNvPr>
          <p:cNvPicPr>
            <a:picLocks noChangeAspect="1"/>
          </p:cNvPicPr>
          <p:nvPr/>
        </p:nvPicPr>
        <p:blipFill>
          <a:blip r:embed="rId6"/>
          <a:stretch>
            <a:fillRect/>
          </a:stretch>
        </p:blipFill>
        <p:spPr>
          <a:xfrm>
            <a:off x="191003" y="532161"/>
            <a:ext cx="2531346" cy="382239"/>
          </a:xfrm>
          <a:prstGeom prst="rect">
            <a:avLst/>
          </a:prstGeom>
        </p:spPr>
      </p:pic>
      <p:cxnSp>
        <p:nvCxnSpPr>
          <p:cNvPr id="12" name="Straight Connector 11">
            <a:extLst>
              <a:ext uri="{FF2B5EF4-FFF2-40B4-BE49-F238E27FC236}">
                <a16:creationId xmlns:a16="http://schemas.microsoft.com/office/drawing/2014/main" id="{9B0A3C75-501F-D7FC-3703-77F566F178CE}"/>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7E01E25-458C-ED3D-C42E-50C4BE5EFEF4}"/>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E776898F-822B-B87F-51DF-7F195FC81AF4}"/>
              </a:ext>
            </a:extLst>
          </p:cNvPr>
          <p:cNvGraphicFramePr>
            <a:graphicFrameLocks noGrp="1"/>
          </p:cNvGraphicFramePr>
          <p:nvPr>
            <p:extLst>
              <p:ext uri="{D42A27DB-BD31-4B8C-83A1-F6EECF244321}">
                <p14:modId xmlns:p14="http://schemas.microsoft.com/office/powerpoint/2010/main" val="2550604949"/>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34560">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1D0313 – AIM Statement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7A76BAF-D50B-C494-FD4B-4B1BEAC2C7C5}"/>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1B52AFF0-7C88-8C83-0578-F515D5EE0603}"/>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25EE2BB-000A-A186-2C2F-16C3C72F500C}"/>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5" name="TextBox 4">
            <a:extLst>
              <a:ext uri="{FF2B5EF4-FFF2-40B4-BE49-F238E27FC236}">
                <a16:creationId xmlns:a16="http://schemas.microsoft.com/office/drawing/2014/main" id="{67577510-5564-CD6D-86EF-CE9E85575374}"/>
              </a:ext>
            </a:extLst>
          </p:cNvPr>
          <p:cNvSpPr txBox="1"/>
          <p:nvPr/>
        </p:nvSpPr>
        <p:spPr>
          <a:xfrm>
            <a:off x="389467" y="2043768"/>
            <a:ext cx="11438466" cy="3970318"/>
          </a:xfrm>
          <a:prstGeom prst="rect">
            <a:avLst/>
          </a:prstGeom>
          <a:noFill/>
        </p:spPr>
        <p:txBody>
          <a:bodyPr wrap="square">
            <a:spAutoFit/>
          </a:bodyPr>
          <a:lstStyle/>
          <a:p>
            <a:endParaRPr lang="en-GB" sz="1800" dirty="0">
              <a:solidFill>
                <a:srgbClr val="000000"/>
              </a:solidFill>
              <a:latin typeface="Montserrat Light"/>
            </a:endParaRPr>
          </a:p>
          <a:p>
            <a:r>
              <a:rPr lang="en-GB" sz="1800" dirty="0">
                <a:solidFill>
                  <a:srgbClr val="000000"/>
                </a:solidFill>
                <a:latin typeface="Montserrat Light"/>
              </a:rPr>
              <a:t>Developing AIM Statements</a:t>
            </a:r>
          </a:p>
          <a:p>
            <a:endParaRPr lang="en-GB" sz="1800" dirty="0">
              <a:solidFill>
                <a:srgbClr val="000000"/>
              </a:solidFill>
              <a:latin typeface="Montserrat Light"/>
            </a:endParaRPr>
          </a:p>
          <a:p>
            <a:pPr marL="285750" indent="-285750">
              <a:buFont typeface="Arial" panose="020B0604020202020204" pitchFamily="34" charset="0"/>
              <a:buChar char="•"/>
            </a:pPr>
            <a:r>
              <a:rPr lang="en-GB" sz="1800" b="1" dirty="0">
                <a:solidFill>
                  <a:srgbClr val="000000"/>
                </a:solidFill>
                <a:latin typeface="Montserrat Light"/>
              </a:rPr>
              <a:t>List your ambition.  </a:t>
            </a:r>
            <a:r>
              <a:rPr lang="en-GB" sz="1800" dirty="0">
                <a:solidFill>
                  <a:srgbClr val="000000"/>
                </a:solidFill>
                <a:latin typeface="Montserrat Light"/>
              </a:rPr>
              <a:t>Make sure that what you intend to do is meaningful to key stakeholders.  It must be sufficiently clear to be communicated.  It needs to be stretching to get attention and make good use of the resources the project will attract.</a:t>
            </a:r>
          </a:p>
          <a:p>
            <a:pPr marL="285750" indent="-285750">
              <a:buFont typeface="Arial" panose="020B0604020202020204" pitchFamily="34" charset="0"/>
              <a:buChar char="•"/>
            </a:pPr>
            <a:endParaRPr lang="en-GB" sz="1800" dirty="0">
              <a:solidFill>
                <a:srgbClr val="000000"/>
              </a:solidFill>
              <a:latin typeface="Montserrat Light"/>
            </a:endParaRPr>
          </a:p>
          <a:p>
            <a:pPr marL="285750" indent="-285750">
              <a:buFont typeface="Arial" panose="020B0604020202020204" pitchFamily="34" charset="0"/>
              <a:buChar char="•"/>
            </a:pPr>
            <a:r>
              <a:rPr lang="en-GB" sz="1800" b="1" dirty="0">
                <a:solidFill>
                  <a:srgbClr val="000000"/>
                </a:solidFill>
                <a:latin typeface="Montserrat Light"/>
              </a:rPr>
              <a:t>Define your impact.  </a:t>
            </a:r>
            <a:r>
              <a:rPr lang="en-GB" sz="1800" dirty="0">
                <a:solidFill>
                  <a:srgbClr val="000000"/>
                </a:solidFill>
                <a:latin typeface="Montserrat Light"/>
              </a:rPr>
              <a:t>How will you measure your success?  Is the change worth the investment?  Does the solution address the core problem in a way which delivers benefit?</a:t>
            </a:r>
          </a:p>
          <a:p>
            <a:pPr marL="285750" indent="-285750">
              <a:buFont typeface="Arial" panose="020B0604020202020204" pitchFamily="34" charset="0"/>
              <a:buChar char="•"/>
            </a:pPr>
            <a:endParaRPr lang="en-GB" sz="1800" dirty="0">
              <a:solidFill>
                <a:srgbClr val="000000"/>
              </a:solidFill>
              <a:latin typeface="Montserrat Light"/>
            </a:endParaRPr>
          </a:p>
          <a:p>
            <a:pPr marL="285750" indent="-285750">
              <a:buFont typeface="Arial" panose="020B0604020202020204" pitchFamily="34" charset="0"/>
              <a:buChar char="•"/>
            </a:pPr>
            <a:r>
              <a:rPr lang="en-GB" sz="1800" b="1" dirty="0">
                <a:solidFill>
                  <a:srgbClr val="000000"/>
                </a:solidFill>
                <a:latin typeface="Montserrat Light"/>
              </a:rPr>
              <a:t>Identify your key metric. </a:t>
            </a:r>
            <a:r>
              <a:rPr lang="en-GB" sz="1800" dirty="0">
                <a:solidFill>
                  <a:srgbClr val="000000"/>
                </a:solidFill>
                <a:latin typeface="Montserrat Light"/>
              </a:rPr>
              <a:t>How will you ensure your work is manageable and able to be monitored by those associated with the project?  Distil from potential measures the key number which is easy to monitor, valued by others and provides a significant opportunity to highlight what the work has achieved.</a:t>
            </a:r>
          </a:p>
        </p:txBody>
      </p:sp>
      <p:sp>
        <p:nvSpPr>
          <p:cNvPr id="7" name="TextBox 6">
            <a:extLst>
              <a:ext uri="{FF2B5EF4-FFF2-40B4-BE49-F238E27FC236}">
                <a16:creationId xmlns:a16="http://schemas.microsoft.com/office/drawing/2014/main" id="{3DC52AAE-9AF7-5704-4B89-8382285DA17F}"/>
              </a:ext>
            </a:extLst>
          </p:cNvPr>
          <p:cNvSpPr txBox="1"/>
          <p:nvPr/>
        </p:nvSpPr>
        <p:spPr>
          <a:xfrm>
            <a:off x="0" y="1291566"/>
            <a:ext cx="12599988" cy="687177"/>
          </a:xfrm>
          <a:prstGeom prst="rect">
            <a:avLst/>
          </a:prstGeom>
          <a:solidFill>
            <a:srgbClr val="3D69EB"/>
          </a:solidFill>
        </p:spPr>
        <p:txBody>
          <a:bodyPr wrap="square" lIns="91440" tIns="45720" rIns="91440" bIns="45720" anchor="t">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AIM Statement</a:t>
            </a:r>
          </a:p>
        </p:txBody>
      </p:sp>
    </p:spTree>
    <p:extLst>
      <p:ext uri="{BB962C8B-B14F-4D97-AF65-F5344CB8AC3E}">
        <p14:creationId xmlns:p14="http://schemas.microsoft.com/office/powerpoint/2010/main" val="36702948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2.xml><?xml version="1.0" encoding="utf-8"?>
<ds:datastoreItem xmlns:ds="http://schemas.openxmlformats.org/officeDocument/2006/customXml" ds:itemID="{1A400CD9-4730-4442-B07F-C7CC12E31B6F}">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schemas.microsoft.com/office/2006/documentManagement/types"/>
    <ds:schemaRef ds:uri="http://purl.org/dc/terms/"/>
    <ds:schemaRef ds:uri="http://purl.org/dc/dcmitype/"/>
    <ds:schemaRef ds:uri="4fa68556-e527-41a8-8fe0-ca53270d6849"/>
    <ds:schemaRef ds:uri="3b86de50-e94e-4e35-ab30-83628ca558a0"/>
    <ds:schemaRef ds:uri="http://schemas.microsoft.com/sharepoint/v3"/>
    <ds:schemaRef ds:uri="http://www.w3.org/XML/1998/namespace"/>
    <ds:schemaRef ds:uri="41b8be0b-f50d-4aa7-86f0-45b40eee9fc5"/>
    <ds:schemaRef ds:uri="37949414-87cc-4b5c-94ba-0066ba653d95"/>
  </ds:schemaRefs>
</ds:datastoreItem>
</file>

<file path=customXml/itemProps3.xml><?xml version="1.0" encoding="utf-8"?>
<ds:datastoreItem xmlns:ds="http://schemas.openxmlformats.org/officeDocument/2006/customXml" ds:itemID="{73154E71-46B5-4DEB-BA5B-1E763DE04564}"/>
</file>

<file path=docProps/app.xml><?xml version="1.0" encoding="utf-8"?>
<Properties xmlns="http://schemas.openxmlformats.org/officeDocument/2006/extended-properties" xmlns:vt="http://schemas.openxmlformats.org/officeDocument/2006/docPropsVTypes">
  <TotalTime>148</TotalTime>
  <Words>584</Words>
  <Application>Microsoft Office PowerPoint</Application>
  <PresentationFormat>Custom</PresentationFormat>
  <Paragraphs>41</Paragraphs>
  <Slides>2</Slides>
  <Notes>2</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2</vt:i4>
      </vt:variant>
    </vt:vector>
  </HeadingPairs>
  <TitlesOfParts>
    <vt:vector size="11" baseType="lpstr">
      <vt:lpstr>Calibri Light</vt:lpstr>
      <vt:lpstr>Montserrat Light</vt:lpstr>
      <vt:lpstr>Arial</vt:lpstr>
      <vt:lpstr>Calibri</vt:lpstr>
      <vt:lpstr>Aptos</vt:lpstr>
      <vt:lpstr>Montserrat</vt:lpstr>
      <vt:lpstr>Special registration</vt:lpstr>
      <vt:lpstr>1_Office 2013 - 2022 Theme</vt:lpstr>
      <vt:lpstr>think-cell Slide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15</cp:revision>
  <dcterms:created xsi:type="dcterms:W3CDTF">2020-03-30T06:43:55Z</dcterms:created>
  <dcterms:modified xsi:type="dcterms:W3CDTF">2025-04-28T05:55:01Z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TriggerFlowInfo">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ies>
</file>