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8"/>
  </p:notesMasterIdLst>
  <p:handoutMasterIdLst>
    <p:handoutMasterId r:id="rId9"/>
  </p:handoutMasterIdLst>
  <p:sldIdLst>
    <p:sldId id="259" r:id="rId6"/>
    <p:sldId id="260"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40A243-236A-21F3-888E-326DA31B3F8F}" name="Natasha Doherty" initials="ND" userId="S::natasha.doherty@ethicol.com.au::2f65fbf4-2eeb-41a6-a4bf-8744b8cf020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88F0"/>
    <a:srgbClr val="FFFFFF"/>
    <a:srgbClr val="A71BD5"/>
    <a:srgbClr val="7B2DCD"/>
    <a:srgbClr val="E5B1F5"/>
    <a:srgbClr val="DAC4F2"/>
    <a:srgbClr val="4D4D4D"/>
    <a:srgbClr val="474747"/>
    <a:srgbClr val="C5A3EB"/>
    <a:srgbClr val="A46E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1146B1-70D6-425B-A8A1-6FEC2B2FB099}" v="4" dt="2025-04-28T06:22:43.3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864" y="36"/>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161146B1-70D6-425B-A8A1-6FEC2B2FB099}"/>
    <pc:docChg chg="custSel modSld">
      <pc:chgData name="Natasha Doherty" userId="2f65fbf4-2eeb-41a6-a4bf-8744b8cf020e" providerId="ADAL" clId="{161146B1-70D6-425B-A8A1-6FEC2B2FB099}" dt="2025-04-28T06:23:31.989" v="115" actId="20577"/>
      <pc:docMkLst>
        <pc:docMk/>
      </pc:docMkLst>
      <pc:sldChg chg="modSp mod">
        <pc:chgData name="Natasha Doherty" userId="2f65fbf4-2eeb-41a6-a4bf-8744b8cf020e" providerId="ADAL" clId="{161146B1-70D6-425B-A8A1-6FEC2B2FB099}" dt="2025-04-28T06:22:43.387" v="112"/>
        <pc:sldMkLst>
          <pc:docMk/>
          <pc:sldMk cId="1643603358" sldId="259"/>
        </pc:sldMkLst>
        <pc:graphicFrameChg chg="mod modGraphic">
          <ac:chgData name="Natasha Doherty" userId="2f65fbf4-2eeb-41a6-a4bf-8744b8cf020e" providerId="ADAL" clId="{161146B1-70D6-425B-A8A1-6FEC2B2FB099}" dt="2025-04-28T06:22:43.387" v="112"/>
          <ac:graphicFrameMkLst>
            <pc:docMk/>
            <pc:sldMk cId="1643603358" sldId="259"/>
            <ac:graphicFrameMk id="9" creationId="{350A4181-2D10-0307-78F1-1B5BB5246E9B}"/>
          </ac:graphicFrameMkLst>
        </pc:graphicFrameChg>
        <pc:graphicFrameChg chg="modGraphic">
          <ac:chgData name="Natasha Doherty" userId="2f65fbf4-2eeb-41a6-a4bf-8744b8cf020e" providerId="ADAL" clId="{161146B1-70D6-425B-A8A1-6FEC2B2FB099}" dt="2025-04-28T06:19:19.648" v="62" actId="313"/>
          <ac:graphicFrameMkLst>
            <pc:docMk/>
            <pc:sldMk cId="1643603358" sldId="259"/>
            <ac:graphicFrameMk id="17" creationId="{61FFC170-F895-5834-DC1D-D3303407BE54}"/>
          </ac:graphicFrameMkLst>
        </pc:graphicFrameChg>
      </pc:sldChg>
      <pc:sldChg chg="addSp delSp modSp mod">
        <pc:chgData name="Natasha Doherty" userId="2f65fbf4-2eeb-41a6-a4bf-8744b8cf020e" providerId="ADAL" clId="{161146B1-70D6-425B-A8A1-6FEC2B2FB099}" dt="2025-04-28T06:23:31.989" v="115" actId="20577"/>
        <pc:sldMkLst>
          <pc:docMk/>
          <pc:sldMk cId="2195093272" sldId="260"/>
        </pc:sldMkLst>
        <pc:spChg chg="mod">
          <ac:chgData name="Natasha Doherty" userId="2f65fbf4-2eeb-41a6-a4bf-8744b8cf020e" providerId="ADAL" clId="{161146B1-70D6-425B-A8A1-6FEC2B2FB099}" dt="2025-04-28T06:21:19.992" v="95" actId="122"/>
          <ac:spMkLst>
            <pc:docMk/>
            <pc:sldMk cId="2195093272" sldId="260"/>
            <ac:spMk id="3" creationId="{DC1577F8-9BBB-9C48-8AA1-5D7C0CE9E44A}"/>
          </ac:spMkLst>
        </pc:spChg>
        <pc:spChg chg="add mod">
          <ac:chgData name="Natasha Doherty" userId="2f65fbf4-2eeb-41a6-a4bf-8744b8cf020e" providerId="ADAL" clId="{161146B1-70D6-425B-A8A1-6FEC2B2FB099}" dt="2025-04-28T06:23:31.989" v="115" actId="20577"/>
          <ac:spMkLst>
            <pc:docMk/>
            <pc:sldMk cId="2195093272" sldId="260"/>
            <ac:spMk id="8" creationId="{02525D15-B10A-47EF-5B16-8093512E86A7}"/>
          </ac:spMkLst>
        </pc:spChg>
        <pc:spChg chg="del">
          <ac:chgData name="Natasha Doherty" userId="2f65fbf4-2eeb-41a6-a4bf-8744b8cf020e" providerId="ADAL" clId="{161146B1-70D6-425B-A8A1-6FEC2B2FB099}" dt="2025-04-28T06:21:35.081" v="102" actId="478"/>
          <ac:spMkLst>
            <pc:docMk/>
            <pc:sldMk cId="2195093272" sldId="260"/>
            <ac:spMk id="13" creationId="{99714F8C-856E-F7FA-937A-36621B3B3DA5}"/>
          </ac:spMkLst>
        </pc:spChg>
        <pc:spChg chg="del mod">
          <ac:chgData name="Natasha Doherty" userId="2f65fbf4-2eeb-41a6-a4bf-8744b8cf020e" providerId="ADAL" clId="{161146B1-70D6-425B-A8A1-6FEC2B2FB099}" dt="2025-04-28T06:21:41.463" v="106" actId="478"/>
          <ac:spMkLst>
            <pc:docMk/>
            <pc:sldMk cId="2195093272" sldId="260"/>
            <ac:spMk id="15" creationId="{3D5AB9E9-85B8-589F-16E5-BD37A90C1CCF}"/>
          </ac:spMkLst>
        </pc:spChg>
        <pc:spChg chg="del">
          <ac:chgData name="Natasha Doherty" userId="2f65fbf4-2eeb-41a6-a4bf-8744b8cf020e" providerId="ADAL" clId="{161146B1-70D6-425B-A8A1-6FEC2B2FB099}" dt="2025-04-28T06:21:38.254" v="105" actId="478"/>
          <ac:spMkLst>
            <pc:docMk/>
            <pc:sldMk cId="2195093272" sldId="260"/>
            <ac:spMk id="16" creationId="{817D0237-043F-63DC-BF3E-D478CA4C690B}"/>
          </ac:spMkLst>
        </pc:spChg>
        <pc:spChg chg="del">
          <ac:chgData name="Natasha Doherty" userId="2f65fbf4-2eeb-41a6-a4bf-8744b8cf020e" providerId="ADAL" clId="{161146B1-70D6-425B-A8A1-6FEC2B2FB099}" dt="2025-04-28T06:21:41.463" v="106" actId="478"/>
          <ac:spMkLst>
            <pc:docMk/>
            <pc:sldMk cId="2195093272" sldId="260"/>
            <ac:spMk id="18" creationId="{6FCC80E4-C9FC-F61A-3453-694D3E55E268}"/>
          </ac:spMkLst>
        </pc:spChg>
        <pc:spChg chg="del">
          <ac:chgData name="Natasha Doherty" userId="2f65fbf4-2eeb-41a6-a4bf-8744b8cf020e" providerId="ADAL" clId="{161146B1-70D6-425B-A8A1-6FEC2B2FB099}" dt="2025-04-28T06:21:29.186" v="97" actId="478"/>
          <ac:spMkLst>
            <pc:docMk/>
            <pc:sldMk cId="2195093272" sldId="260"/>
            <ac:spMk id="22" creationId="{23F25CAE-AAAA-7421-B772-31689F4E9B47}"/>
          </ac:spMkLst>
        </pc:spChg>
        <pc:spChg chg="del">
          <ac:chgData name="Natasha Doherty" userId="2f65fbf4-2eeb-41a6-a4bf-8744b8cf020e" providerId="ADAL" clId="{161146B1-70D6-425B-A8A1-6FEC2B2FB099}" dt="2025-04-28T06:21:33.073" v="100" actId="478"/>
          <ac:spMkLst>
            <pc:docMk/>
            <pc:sldMk cId="2195093272" sldId="260"/>
            <ac:spMk id="23" creationId="{42E54BEB-86A1-13CC-F385-944785AF6B06}"/>
          </ac:spMkLst>
        </pc:spChg>
        <pc:spChg chg="del">
          <ac:chgData name="Natasha Doherty" userId="2f65fbf4-2eeb-41a6-a4bf-8744b8cf020e" providerId="ADAL" clId="{161146B1-70D6-425B-A8A1-6FEC2B2FB099}" dt="2025-04-28T06:21:30.454" v="98" actId="478"/>
          <ac:spMkLst>
            <pc:docMk/>
            <pc:sldMk cId="2195093272" sldId="260"/>
            <ac:spMk id="24" creationId="{EA52D19E-72E3-D3FD-5D96-E99A02446D46}"/>
          </ac:spMkLst>
        </pc:spChg>
        <pc:spChg chg="del">
          <ac:chgData name="Natasha Doherty" userId="2f65fbf4-2eeb-41a6-a4bf-8744b8cf020e" providerId="ADAL" clId="{161146B1-70D6-425B-A8A1-6FEC2B2FB099}" dt="2025-04-28T06:21:31.554" v="99" actId="478"/>
          <ac:spMkLst>
            <pc:docMk/>
            <pc:sldMk cId="2195093272" sldId="260"/>
            <ac:spMk id="25" creationId="{ABC5F1C3-0C33-8A60-589B-A8D39B35320D}"/>
          </ac:spMkLst>
        </pc:spChg>
        <pc:graphicFrameChg chg="del">
          <ac:chgData name="Natasha Doherty" userId="2f65fbf4-2eeb-41a6-a4bf-8744b8cf020e" providerId="ADAL" clId="{161146B1-70D6-425B-A8A1-6FEC2B2FB099}" dt="2025-04-28T06:21:22.395" v="96" actId="478"/>
          <ac:graphicFrameMkLst>
            <pc:docMk/>
            <pc:sldMk cId="2195093272" sldId="260"/>
            <ac:graphicFrameMk id="5" creationId="{3C2D9F66-8410-DC8F-702B-987877DFEC2D}"/>
          </ac:graphicFrameMkLst>
        </pc:graphicFrameChg>
        <pc:graphicFrameChg chg="mod">
          <ac:chgData name="Natasha Doherty" userId="2f65fbf4-2eeb-41a6-a4bf-8744b8cf020e" providerId="ADAL" clId="{161146B1-70D6-425B-A8A1-6FEC2B2FB099}" dt="2025-04-28T06:19:42.710" v="63"/>
          <ac:graphicFrameMkLst>
            <pc:docMk/>
            <pc:sldMk cId="2195093272" sldId="260"/>
            <ac:graphicFrameMk id="17" creationId="{9823E367-7C79-65FE-5722-FA96C16A8A99}"/>
          </ac:graphicFrameMkLst>
        </pc:graphicFrameChg>
        <pc:cxnChg chg="del">
          <ac:chgData name="Natasha Doherty" userId="2f65fbf4-2eeb-41a6-a4bf-8744b8cf020e" providerId="ADAL" clId="{161146B1-70D6-425B-A8A1-6FEC2B2FB099}" dt="2025-04-28T06:21:33.901" v="101" actId="478"/>
          <ac:cxnSpMkLst>
            <pc:docMk/>
            <pc:sldMk cId="2195093272" sldId="260"/>
            <ac:cxnSpMk id="7" creationId="{04F0A5BE-E133-F993-6BB2-7D97605E1B21}"/>
          </ac:cxnSpMkLst>
        </pc:cxnChg>
        <pc:cxnChg chg="del">
          <ac:chgData name="Natasha Doherty" userId="2f65fbf4-2eeb-41a6-a4bf-8744b8cf020e" providerId="ADAL" clId="{161146B1-70D6-425B-A8A1-6FEC2B2FB099}" dt="2025-04-28T06:21:36.211" v="103" actId="478"/>
          <ac:cxnSpMkLst>
            <pc:docMk/>
            <pc:sldMk cId="2195093272" sldId="260"/>
            <ac:cxnSpMk id="11" creationId="{89F7B8B9-C10F-0526-0A20-665F635A0875}"/>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4/28/2025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28/04/2025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A1012-4858-A4B5-413A-DF15D49622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1AE058-6495-128C-7859-5CDD58E3A688}"/>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87794AB3-BB16-DC92-D336-7480D6E7C50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065181C-3EEC-A5C0-F3D8-3943E7C24E73}"/>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3439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4/28/2025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4/28/2025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4/28/2025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022468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89355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68220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29212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2309975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11311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136329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82165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4/28/2025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43792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2502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30198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4/28/2025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4/28/2025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4/28/2025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4/28/2025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4/28/2025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4/28/2025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4/28/2025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4/28/2025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61629939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mailto:hello@codesign4all.com" TargetMode="External"/><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hyperlink" Target="http://www.codesign4all.com/" TargetMode="External"/><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https://blog.hivebrite.com/how-to-increase-engagement-in-your-communit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276308607"/>
              </p:ext>
            </p:extLst>
          </p:nvPr>
        </p:nvGraphicFramePr>
        <p:xfrm>
          <a:off x="1351419" y="3869808"/>
          <a:ext cx="9897150" cy="2624263"/>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panose="00000500000000000000" pitchFamily="2" charset="0"/>
                          <a:ea typeface="+mn-ea"/>
                          <a:cs typeface="+mn-cs"/>
                        </a:rPr>
                        <a:t>(ID# 1D0405)</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Community Mission Statement </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688F0"/>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en-GB" sz="1800" dirty="0">
                          <a:latin typeface="Montserrat Light" panose="00000400000000000000" pitchFamily="2" charset="0"/>
                        </a:rPr>
                        <a:t>This tool can be used to align the committee on the mission and goals of the project and involve other community members to get buy in to the process</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en-US" sz="1100" dirty="0">
                          <a:latin typeface="Montserrat Light" panose="00000400000000000000" pitchFamily="2" charset="0"/>
                        </a:rPr>
                        <a:t>https://blog.hivebrite.com/why-you-need-a-community-mission-statement</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2904980363"/>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solidFill>
                            <a:srgbClr val="FFFFFF"/>
                          </a:solidFill>
                          <a:latin typeface="Montserrat" panose="00000500000000000000" pitchFamily="2" charset="0"/>
                        </a:rPr>
                        <a:t>4 - Exploration</a:t>
                      </a:r>
                    </a:p>
                  </a:txBody>
                  <a:tcPr>
                    <a:solidFill>
                      <a:srgbClr val="6688F0"/>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980170424"/>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1D0405 – Community Mission Statement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643603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ED7C26EC-0522-7912-349E-9A5D2E556D28}"/>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EED5130-D531-1FBA-A415-6F332CBB2660}"/>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AEED5130-D531-1FBA-A415-6F332CBB2660}"/>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BCF6687F-0C61-2D42-C0BB-1CBA33E3A818}"/>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2 of 2</a:t>
            </a:r>
          </a:p>
        </p:txBody>
      </p:sp>
      <p:cxnSp>
        <p:nvCxnSpPr>
          <p:cNvPr id="12" name="Straight Connector 11">
            <a:extLst>
              <a:ext uri="{FF2B5EF4-FFF2-40B4-BE49-F238E27FC236}">
                <a16:creationId xmlns:a16="http://schemas.microsoft.com/office/drawing/2014/main" id="{56C69A0D-70BF-3E7A-490D-F4AC2DE25FF4}"/>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92CB81D-0427-25B2-1742-6042B7BF9BD8}"/>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9823E367-7C79-65FE-5722-FA96C16A8A99}"/>
              </a:ext>
            </a:extLst>
          </p:cNvPr>
          <p:cNvGraphicFramePr>
            <a:graphicFrameLocks noGrp="1"/>
          </p:cNvGraphicFramePr>
          <p:nvPr>
            <p:extLst>
              <p:ext uri="{D42A27DB-BD31-4B8C-83A1-F6EECF244321}">
                <p14:modId xmlns:p14="http://schemas.microsoft.com/office/powerpoint/2010/main" val="3302345441"/>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6"/>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119996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2BAB"/>
                          </a:solidFill>
                          <a:effectLst/>
                          <a:uLnTx/>
                          <a:uFillTx/>
                          <a:latin typeface="+mn-lt"/>
                          <a:ea typeface="+mn-ea"/>
                          <a:cs typeface="+mn-cs"/>
                        </a:rPr>
                        <a:t>Tool ID 1D0405 – Community Mission Statement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BCDDF5D8-5CD4-40C2-4A2E-A048B9BD9A30}"/>
              </a:ext>
            </a:extLst>
          </p:cNvPr>
          <p:cNvPicPr>
            <a:picLocks noChangeAspect="1"/>
          </p:cNvPicPr>
          <p:nvPr/>
        </p:nvPicPr>
        <p:blipFill>
          <a:blip r:embed="rId7"/>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D9D690C4-0208-FCC4-BEF7-F7BAFAF331D0}"/>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0E1B68D5-88A7-91A5-DCFE-558D6687E002}"/>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8"/>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6"/>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TextBox 2">
            <a:extLst>
              <a:ext uri="{FF2B5EF4-FFF2-40B4-BE49-F238E27FC236}">
                <a16:creationId xmlns:a16="http://schemas.microsoft.com/office/drawing/2014/main" id="{DC1577F8-9BBB-9C48-8AA1-5D7C0CE9E44A}"/>
              </a:ext>
            </a:extLst>
          </p:cNvPr>
          <p:cNvSpPr txBox="1"/>
          <p:nvPr/>
        </p:nvSpPr>
        <p:spPr>
          <a:xfrm>
            <a:off x="0" y="639633"/>
            <a:ext cx="12599988" cy="687177"/>
          </a:xfrm>
          <a:prstGeom prst="rect">
            <a:avLst/>
          </a:prstGeom>
          <a:solidFill>
            <a:srgbClr val="6688F0"/>
          </a:solidFill>
        </p:spPr>
        <p:txBody>
          <a:bodyPr wrap="square">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Community Mission Statement </a:t>
            </a:r>
          </a:p>
        </p:txBody>
      </p:sp>
      <p:sp>
        <p:nvSpPr>
          <p:cNvPr id="8" name="TextBox 7">
            <a:extLst>
              <a:ext uri="{FF2B5EF4-FFF2-40B4-BE49-F238E27FC236}">
                <a16:creationId xmlns:a16="http://schemas.microsoft.com/office/drawing/2014/main" id="{02525D15-B10A-47EF-5B16-8093512E86A7}"/>
              </a:ext>
            </a:extLst>
          </p:cNvPr>
          <p:cNvSpPr txBox="1"/>
          <p:nvPr/>
        </p:nvSpPr>
        <p:spPr>
          <a:xfrm>
            <a:off x="672353" y="1783919"/>
            <a:ext cx="10721788"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A community mission statement is a formal summary that outlines why your community/committee  exists and the goals you want to achieve. It should be the central pillar of the community—you should turn to it as a guideline for all actions</a:t>
            </a:r>
            <a:r>
              <a:rPr kumimoji="0" lang="en-GB" sz="1800" b="0" i="0" u="none" strike="noStrike" kern="1200" cap="none" spc="0" normalizeH="0" baseline="0" noProof="0" dirty="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Here are some quick tips to ensure you create an effective mission statement: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2D3E50"/>
                </a:solidFill>
                <a:effectLst/>
                <a:uLnTx/>
                <a:uFillTx/>
                <a:latin typeface="Montserrat Light" panose="00000400000000000000" pitchFamily="2" charset="0"/>
                <a:ea typeface="Roboto Light" panose="02000000000000000000" pitchFamily="2" charset="0"/>
                <a:cs typeface="Roboto Light" panose="02000000000000000000" pitchFamily="2" charset="0"/>
              </a:rPr>
              <a:t>Answer key questions</a:t>
            </a:r>
            <a:r>
              <a:rPr kumimoji="0" lang="en-GB" sz="1800" b="0" i="0" u="none" strike="noStrike" kern="1200" cap="none" spc="0" normalizeH="0" baseline="0" noProof="0" dirty="0">
                <a:ln>
                  <a:noFill/>
                </a:ln>
                <a:solidFill>
                  <a:srgbClr val="2D3E50"/>
                </a:solidFill>
                <a:effectLst/>
                <a:uLnTx/>
                <a:uFillTx/>
                <a:latin typeface="Montserrat Light" panose="00000400000000000000" pitchFamily="2" charset="0"/>
                <a:ea typeface="Roboto Light" panose="02000000000000000000" pitchFamily="2" charset="0"/>
                <a:cs typeface="Roboto Light" panose="02000000000000000000" pitchFamily="2" charset="0"/>
              </a:rPr>
              <a:t>: Why you exist, what makes you different, and what you expect to accomplish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2D3E50"/>
                </a:solidFill>
                <a:effectLst/>
                <a:uLnTx/>
                <a:uFillTx/>
                <a:latin typeface="Montserrat Light" panose="00000400000000000000" pitchFamily="2" charset="0"/>
                <a:ea typeface="Roboto Light" panose="02000000000000000000" pitchFamily="2" charset="0"/>
                <a:cs typeface="Roboto Light" panose="02000000000000000000" pitchFamily="2" charset="0"/>
              </a:rPr>
              <a:t>Reflect your values.</a:t>
            </a:r>
            <a:r>
              <a:rPr kumimoji="0" lang="en-GB" sz="1800" b="0" i="0" u="none" strike="noStrike" kern="1200" cap="none" spc="0" normalizeH="0" baseline="0" noProof="0" dirty="0">
                <a:ln>
                  <a:noFill/>
                </a:ln>
                <a:solidFill>
                  <a:srgbClr val="2D3E50"/>
                </a:solidFill>
                <a:effectLst/>
                <a:uLnTx/>
                <a:uFillTx/>
                <a:latin typeface="Montserrat Light" panose="00000400000000000000" pitchFamily="2" charset="0"/>
                <a:ea typeface="Roboto Light" panose="02000000000000000000" pitchFamily="2" charset="0"/>
                <a:cs typeface="Roboto Light" panose="02000000000000000000" pitchFamily="2" charset="0"/>
              </a:rPr>
              <a:t> Values should be the guiding moral framework of your organisation and your community mission statement should also reflect them.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2D3E50"/>
                </a:solidFill>
                <a:effectLst/>
                <a:uLnTx/>
                <a:uFillTx/>
                <a:latin typeface="Montserrat Light" panose="00000400000000000000" pitchFamily="2" charset="0"/>
                <a:ea typeface="Roboto Light" panose="02000000000000000000" pitchFamily="2" charset="0"/>
                <a:cs typeface="Roboto Light" panose="02000000000000000000" pitchFamily="2" charset="0"/>
              </a:rPr>
              <a:t>Keep it simple and short.</a:t>
            </a:r>
            <a:r>
              <a:rPr kumimoji="0" lang="en-GB" sz="1800" b="0" i="0" u="none" strike="noStrike" kern="1200" cap="none" spc="0" normalizeH="0" baseline="0" noProof="0" dirty="0">
                <a:ln>
                  <a:noFill/>
                </a:ln>
                <a:solidFill>
                  <a:srgbClr val="2D3E50"/>
                </a:solidFill>
                <a:effectLst/>
                <a:uLnTx/>
                <a:uFillTx/>
                <a:latin typeface="Montserrat Light" panose="00000400000000000000" pitchFamily="2" charset="0"/>
                <a:ea typeface="Roboto Light" panose="02000000000000000000" pitchFamily="2" charset="0"/>
                <a:cs typeface="Roboto Light" panose="02000000000000000000" pitchFamily="2" charset="0"/>
              </a:rPr>
              <a:t> No one likes reading long and boring statements. Get to the point quickly.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2D3E50"/>
                </a:solidFill>
                <a:effectLst/>
                <a:uLnTx/>
                <a:uFillTx/>
                <a:latin typeface="Montserrat Light" panose="00000400000000000000" pitchFamily="2" charset="0"/>
                <a:ea typeface="Roboto Light" panose="02000000000000000000" pitchFamily="2" charset="0"/>
                <a:cs typeface="Roboto Light" panose="02000000000000000000" pitchFamily="2" charset="0"/>
              </a:rPr>
              <a:t>Think long-term.</a:t>
            </a:r>
            <a:r>
              <a:rPr kumimoji="0" lang="en-GB" sz="1800" b="0" i="0" u="none" strike="noStrike" kern="1200" cap="none" spc="0" normalizeH="0" baseline="0" noProof="0" dirty="0">
                <a:ln>
                  <a:noFill/>
                </a:ln>
                <a:solidFill>
                  <a:srgbClr val="2D3E50"/>
                </a:solidFill>
                <a:effectLst/>
                <a:uLnTx/>
                <a:uFillTx/>
                <a:latin typeface="Montserrat Light" panose="00000400000000000000" pitchFamily="2" charset="0"/>
                <a:ea typeface="Roboto Light" panose="02000000000000000000" pitchFamily="2" charset="0"/>
                <a:cs typeface="Roboto Light" panose="02000000000000000000" pitchFamily="2" charset="0"/>
              </a:rPr>
              <a:t> Considering what you want to achieve in the long-term will help you to determine short-term goals that will guide you to the main purpose of your activity.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2D3E50"/>
                </a:solidFill>
                <a:effectLst/>
                <a:uLnTx/>
                <a:uFillTx/>
                <a:latin typeface="Montserrat Light" panose="00000400000000000000" pitchFamily="2" charset="0"/>
                <a:ea typeface="Roboto Light" panose="02000000000000000000" pitchFamily="2" charset="0"/>
                <a:cs typeface="Roboto Light" panose="02000000000000000000" pitchFamily="2" charset="0"/>
              </a:rPr>
              <a:t>Make it sound reasonable but memorable.</a:t>
            </a:r>
            <a:r>
              <a:rPr kumimoji="0" lang="en-GB" sz="1800" b="0" i="0" u="none" strike="noStrike" kern="1200" cap="none" spc="0" normalizeH="0" baseline="0" noProof="0" dirty="0">
                <a:ln>
                  <a:noFill/>
                </a:ln>
                <a:solidFill>
                  <a:srgbClr val="2D3E50"/>
                </a:solidFill>
                <a:effectLst/>
                <a:uLnTx/>
                <a:uFillTx/>
                <a:latin typeface="Montserrat Light" panose="00000400000000000000" pitchFamily="2" charset="0"/>
                <a:ea typeface="Roboto Light" panose="02000000000000000000" pitchFamily="2" charset="0"/>
                <a:cs typeface="Roboto Light" panose="02000000000000000000" pitchFamily="2" charset="0"/>
              </a:rPr>
              <a:t> Be original.  Do not be afraid of trying new approaches, and make your community mission statement unique. People love forming part of different and engaging communities.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2D3E50"/>
                </a:solidFill>
                <a:effectLst/>
                <a:uLnTx/>
                <a:uFillTx/>
                <a:latin typeface="Montserrat Light" panose="00000400000000000000" pitchFamily="2" charset="0"/>
                <a:ea typeface="Roboto Light" panose="02000000000000000000" pitchFamily="2" charset="0"/>
                <a:cs typeface="Roboto Light" panose="02000000000000000000" pitchFamily="2" charset="0"/>
              </a:rPr>
              <a:t>Involve your community. </a:t>
            </a:r>
            <a:r>
              <a:rPr kumimoji="0" lang="en-GB" sz="1800" b="0" i="0" u="none" strike="noStrike" kern="1200" cap="none" spc="0" normalizeH="0" baseline="0" noProof="0" dirty="0">
                <a:ln>
                  <a:noFill/>
                </a:ln>
                <a:solidFill>
                  <a:srgbClr val="2D3E50"/>
                </a:solidFill>
                <a:effectLst/>
                <a:uLnTx/>
                <a:uFillTx/>
                <a:latin typeface="Montserrat Light" panose="00000400000000000000" pitchFamily="2" charset="0"/>
                <a:ea typeface="Roboto Light" panose="02000000000000000000" pitchFamily="2" charset="0"/>
                <a:cs typeface="Roboto Light" panose="02000000000000000000" pitchFamily="2" charset="0"/>
              </a:rPr>
              <a:t>Involving your members in the creation process can give you more original and creative approaches and can </a:t>
            </a:r>
            <a:r>
              <a:rPr kumimoji="0" lang="en-GB" sz="1800" b="0" i="0" u="none" strike="noStrike" kern="1200" cap="none" spc="0" normalizeH="0" baseline="0" noProof="0" dirty="0">
                <a:ln>
                  <a:noFill/>
                </a:ln>
                <a:solidFill>
                  <a:srgbClr val="4733FF"/>
                </a:solidFill>
                <a:effectLst/>
                <a:uLnTx/>
                <a:uFillTx/>
                <a:latin typeface="Montserrat Light" panose="00000400000000000000" pitchFamily="2" charset="0"/>
                <a:ea typeface="Roboto Light" panose="02000000000000000000" pitchFamily="2" charset="0"/>
                <a:cs typeface="Roboto Light" panose="02000000000000000000" pitchFamily="2" charset="0"/>
                <a:hlinkClick r:id="rId9"/>
              </a:rPr>
              <a:t>increase engagement in your community</a:t>
            </a:r>
            <a:endParaRPr kumimoji="0" lang="en-GB" sz="1800" b="0" i="0" u="none" strike="noStrike" kern="1200" cap="none" spc="0" normalizeH="0" baseline="0" noProof="0" dirty="0">
              <a:ln>
                <a:noFill/>
              </a:ln>
              <a:solidFill>
                <a:srgbClr val="2D3E50"/>
              </a:solidFill>
              <a:effectLst/>
              <a:uLnTx/>
              <a:uFillTx/>
              <a:latin typeface="Montserrat Light" panose="000004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21950932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A400CD9-4730-4442-B07F-C7CC12E31B6F}">
  <ds:schemaRefs>
    <ds:schemaRef ds:uri="3b86de50-e94e-4e35-ab30-83628ca558a0"/>
    <ds:schemaRef ds:uri="4fa68556-e527-41a8-8fe0-ca53270d68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36E90A87-14B1-49C1-9A81-7A1E86053337}"/>
</file>

<file path=customXml/itemProps3.xml><?xml version="1.0" encoding="utf-8"?>
<ds:datastoreItem xmlns:ds="http://schemas.openxmlformats.org/officeDocument/2006/customXml" ds:itemID="{D5EAB59A-680D-4146-951B-AF17DAE7D7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80</TotalTime>
  <Words>674</Words>
  <Application>Microsoft Office PowerPoint</Application>
  <PresentationFormat>Custom</PresentationFormat>
  <Paragraphs>43</Paragraphs>
  <Slides>2</Slides>
  <Notes>2</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2</vt:i4>
      </vt:variant>
    </vt:vector>
  </HeadingPairs>
  <TitlesOfParts>
    <vt:vector size="11" baseType="lpstr">
      <vt:lpstr>Calibri Light</vt:lpstr>
      <vt:lpstr>Montserrat Light</vt:lpstr>
      <vt:lpstr>Arial</vt:lpstr>
      <vt:lpstr>Calibri</vt:lpstr>
      <vt:lpstr>Aptos</vt:lpstr>
      <vt:lpstr>Montserrat</vt:lpstr>
      <vt:lpstr>Special registration</vt:lpstr>
      <vt:lpstr>1_Office 2013 - 2022 Theme</vt:lpstr>
      <vt:lpstr>think-cell Slide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6</cp:revision>
  <dcterms:created xsi:type="dcterms:W3CDTF">2020-03-30T06:43:55Z</dcterms:created>
  <dcterms:modified xsi:type="dcterms:W3CDTF">2025-04-28T06:23:34Z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