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9" r:id="rId6"/>
    <p:sldId id="260"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40A243-236A-21F3-888E-326DA31B3F8F}" name="Natasha Doherty" initials="ND" userId="S::natasha.doherty@ethicol.com.au::2f65fbf4-2eeb-41a6-a4bf-8744b8cf020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88F0"/>
    <a:srgbClr val="FFFFFF"/>
    <a:srgbClr val="A71BD5"/>
    <a:srgbClr val="7B2DCD"/>
    <a:srgbClr val="E5B1F5"/>
    <a:srgbClr val="DAC4F2"/>
    <a:srgbClr val="4D4D4D"/>
    <a:srgbClr val="474747"/>
    <a:srgbClr val="C5A3EB"/>
    <a:srgbClr val="A46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4337DA-34A9-488C-B2C5-2FE28B3BD032}" v="3" dt="2025-04-28T07:02:42.5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698" y="108"/>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A74337DA-34A9-488C-B2C5-2FE28B3BD032}"/>
    <pc:docChg chg="custSel modSld">
      <pc:chgData name="Natasha Doherty" userId="2f65fbf4-2eeb-41a6-a4bf-8744b8cf020e" providerId="ADAL" clId="{A74337DA-34A9-488C-B2C5-2FE28B3BD032}" dt="2025-04-28T07:02:48.958" v="110" actId="478"/>
      <pc:docMkLst>
        <pc:docMk/>
      </pc:docMkLst>
      <pc:sldChg chg="modSp mod">
        <pc:chgData name="Natasha Doherty" userId="2f65fbf4-2eeb-41a6-a4bf-8744b8cf020e" providerId="ADAL" clId="{A74337DA-34A9-488C-B2C5-2FE28B3BD032}" dt="2025-04-28T06:25:53.894" v="101" actId="20577"/>
        <pc:sldMkLst>
          <pc:docMk/>
          <pc:sldMk cId="1643603358" sldId="259"/>
        </pc:sldMkLst>
        <pc:graphicFrameChg chg="mod modGraphic">
          <ac:chgData name="Natasha Doherty" userId="2f65fbf4-2eeb-41a6-a4bf-8744b8cf020e" providerId="ADAL" clId="{A74337DA-34A9-488C-B2C5-2FE28B3BD032}" dt="2025-04-28T06:25:53.894" v="101" actId="20577"/>
          <ac:graphicFrameMkLst>
            <pc:docMk/>
            <pc:sldMk cId="1643603358" sldId="259"/>
            <ac:graphicFrameMk id="9" creationId="{350A4181-2D10-0307-78F1-1B5BB5246E9B}"/>
          </ac:graphicFrameMkLst>
        </pc:graphicFrameChg>
        <pc:graphicFrameChg chg="modGraphic">
          <ac:chgData name="Natasha Doherty" userId="2f65fbf4-2eeb-41a6-a4bf-8744b8cf020e" providerId="ADAL" clId="{A74337DA-34A9-488C-B2C5-2FE28B3BD032}" dt="2025-04-28T06:25:15.030" v="55" actId="20577"/>
          <ac:graphicFrameMkLst>
            <pc:docMk/>
            <pc:sldMk cId="1643603358" sldId="259"/>
            <ac:graphicFrameMk id="17" creationId="{61FFC170-F895-5834-DC1D-D3303407BE54}"/>
          </ac:graphicFrameMkLst>
        </pc:graphicFrameChg>
      </pc:sldChg>
      <pc:sldChg chg="addSp delSp modSp mod">
        <pc:chgData name="Natasha Doherty" userId="2f65fbf4-2eeb-41a6-a4bf-8744b8cf020e" providerId="ADAL" clId="{A74337DA-34A9-488C-B2C5-2FE28B3BD032}" dt="2025-04-28T07:02:48.958" v="110" actId="478"/>
        <pc:sldMkLst>
          <pc:docMk/>
          <pc:sldMk cId="2195093272" sldId="260"/>
        </pc:sldMkLst>
        <pc:spChg chg="mod">
          <ac:chgData name="Natasha Doherty" userId="2f65fbf4-2eeb-41a6-a4bf-8744b8cf020e" providerId="ADAL" clId="{A74337DA-34A9-488C-B2C5-2FE28B3BD032}" dt="2025-04-28T06:26:23.633" v="103"/>
          <ac:spMkLst>
            <pc:docMk/>
            <pc:sldMk cId="2195093272" sldId="260"/>
            <ac:spMk id="3" creationId="{DC1577F8-9BBB-9C48-8AA1-5D7C0CE9E44A}"/>
          </ac:spMkLst>
        </pc:spChg>
        <pc:spChg chg="add del mod">
          <ac:chgData name="Natasha Doherty" userId="2f65fbf4-2eeb-41a6-a4bf-8744b8cf020e" providerId="ADAL" clId="{A74337DA-34A9-488C-B2C5-2FE28B3BD032}" dt="2025-04-28T07:02:48.958" v="110" actId="478"/>
          <ac:spMkLst>
            <pc:docMk/>
            <pc:sldMk cId="2195093272" sldId="260"/>
            <ac:spMk id="4" creationId="{70A96734-45C5-1243-F9E8-FE3D23591257}"/>
          </ac:spMkLst>
        </pc:spChg>
        <pc:spChg chg="mod">
          <ac:chgData name="Natasha Doherty" userId="2f65fbf4-2eeb-41a6-a4bf-8744b8cf020e" providerId="ADAL" clId="{A74337DA-34A9-488C-B2C5-2FE28B3BD032}" dt="2025-04-28T06:26:50.976" v="107" actId="20577"/>
          <ac:spMkLst>
            <pc:docMk/>
            <pc:sldMk cId="2195093272" sldId="260"/>
            <ac:spMk id="8" creationId="{02525D15-B10A-47EF-5B16-8093512E86A7}"/>
          </ac:spMkLst>
        </pc:spChg>
        <pc:graphicFrameChg chg="mod">
          <ac:chgData name="Natasha Doherty" userId="2f65fbf4-2eeb-41a6-a4bf-8744b8cf020e" providerId="ADAL" clId="{A74337DA-34A9-488C-B2C5-2FE28B3BD032}" dt="2025-04-28T06:26:11.917" v="102"/>
          <ac:graphicFrameMkLst>
            <pc:docMk/>
            <pc:sldMk cId="2195093272" sldId="260"/>
            <ac:graphicFrameMk id="17" creationId="{9823E367-7C79-65FE-5722-FA96C16A8A9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4/28/2025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28/04/2025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A1012-4858-A4B5-413A-DF15D4962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AE058-6495-128C-7859-5CDD58E3A688}"/>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87794AB3-BB16-DC92-D336-7480D6E7C50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065181C-3EEC-A5C0-F3D8-3943E7C24E7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439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4/28/2025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4/28/2025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4/28/2025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02246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89355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68220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2921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230997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11311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13632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8216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4/28/2025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43792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502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30198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4/28/2025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4/28/2025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4/28/2025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4/28/2025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4/28/2025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4/28/2025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4/28/2025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4/28/2025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61629939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173315585"/>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1D0406)</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Options Analysis Criteria</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88F0"/>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GB" sz="1800" dirty="0">
                          <a:latin typeface="Montserrat Light" panose="00000400000000000000" pitchFamily="2" charset="0"/>
                        </a:rPr>
                        <a:t>This tool is used early on to determine how options and solutions will be assessed at the end of the project. These could change overtime but will be a good guide to start with.</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904980363"/>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4 - Exploration</a:t>
                      </a:r>
                    </a:p>
                  </a:txBody>
                  <a:tcPr>
                    <a:solidFill>
                      <a:srgbClr val="6688F0"/>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409265412"/>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1D0406 – Options Analysis Criteria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64360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D7C26EC-0522-7912-349E-9A5D2E556D2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EED5130-D531-1FBA-A415-6F332CBB2660}"/>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EED5130-D531-1FBA-A415-6F332CBB2660}"/>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CF6687F-0C61-2D42-C0BB-1CBA33E3A818}"/>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cxnSp>
        <p:nvCxnSpPr>
          <p:cNvPr id="12" name="Straight Connector 11">
            <a:extLst>
              <a:ext uri="{FF2B5EF4-FFF2-40B4-BE49-F238E27FC236}">
                <a16:creationId xmlns:a16="http://schemas.microsoft.com/office/drawing/2014/main" id="{56C69A0D-70BF-3E7A-490D-F4AC2DE25FF4}"/>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92CB81D-0427-25B2-1742-6042B7BF9BD8}"/>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823E367-7C79-65FE-5722-FA96C16A8A99}"/>
              </a:ext>
            </a:extLst>
          </p:cNvPr>
          <p:cNvGraphicFramePr>
            <a:graphicFrameLocks noGrp="1"/>
          </p:cNvGraphicFramePr>
          <p:nvPr>
            <p:extLst>
              <p:ext uri="{D42A27DB-BD31-4B8C-83A1-F6EECF244321}">
                <p14:modId xmlns:p14="http://schemas.microsoft.com/office/powerpoint/2010/main" val="847362311"/>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9996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BAB"/>
                          </a:solidFill>
                          <a:effectLst/>
                          <a:uLnTx/>
                          <a:uFillTx/>
                          <a:latin typeface="+mn-lt"/>
                          <a:ea typeface="+mn-ea"/>
                          <a:cs typeface="+mn-cs"/>
                        </a:rPr>
                        <a:t>Tool ID 1D0406 – Options Analysis Criteria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BCDDF5D8-5CD4-40C2-4A2E-A048B9BD9A30}"/>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D9D690C4-0208-FCC4-BEF7-F7BAFAF331D0}"/>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E1B68D5-88A7-91A5-DCFE-558D6687E002}"/>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TextBox 2">
            <a:extLst>
              <a:ext uri="{FF2B5EF4-FFF2-40B4-BE49-F238E27FC236}">
                <a16:creationId xmlns:a16="http://schemas.microsoft.com/office/drawing/2014/main" id="{DC1577F8-9BBB-9C48-8AA1-5D7C0CE9E44A}"/>
              </a:ext>
            </a:extLst>
          </p:cNvPr>
          <p:cNvSpPr txBox="1"/>
          <p:nvPr/>
        </p:nvSpPr>
        <p:spPr>
          <a:xfrm>
            <a:off x="0" y="639633"/>
            <a:ext cx="12599988" cy="687177"/>
          </a:xfrm>
          <a:prstGeom prst="rect">
            <a:avLst/>
          </a:prstGeom>
          <a:solidFill>
            <a:srgbClr val="6688F0"/>
          </a:solidFill>
        </p:spPr>
        <p:txBody>
          <a:bodyPr wrap="square">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Options Analysis Criteria</a:t>
            </a:r>
          </a:p>
        </p:txBody>
      </p:sp>
      <p:sp>
        <p:nvSpPr>
          <p:cNvPr id="8" name="TextBox 7">
            <a:extLst>
              <a:ext uri="{FF2B5EF4-FFF2-40B4-BE49-F238E27FC236}">
                <a16:creationId xmlns:a16="http://schemas.microsoft.com/office/drawing/2014/main" id="{02525D15-B10A-47EF-5B16-8093512E86A7}"/>
              </a:ext>
            </a:extLst>
          </p:cNvPr>
          <p:cNvSpPr txBox="1"/>
          <p:nvPr/>
        </p:nvSpPr>
        <p:spPr>
          <a:xfrm>
            <a:off x="672353" y="1783919"/>
            <a:ext cx="10721788"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As you start on the journey of the co-design process it is important to define early the criteria that might be used to determine your option selection at the end of the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0000"/>
              </a:solidFill>
              <a:latin typeface="Montserrat Light" panose="00000400000000000000" pitchFamily="2" charset="0"/>
              <a:ea typeface="Roboto Light" panose="02000000000000000000" pitchFamily="2" charset="0"/>
              <a:cs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The reason for this is that it will guide the information or data you need to collect to inform the assessment at the end. If these criteria have not been considered early on, the right information might not be available to inform the process at the end.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Criteria could include: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Affordability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Patient Experience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Equitable health outcomes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Accessibility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Efficiency</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Quality of care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Safety of 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This is not an exhaustive list and other criteria could be considered.</a:t>
            </a:r>
          </a:p>
        </p:txBody>
      </p:sp>
    </p:spTree>
    <p:extLst>
      <p:ext uri="{BB962C8B-B14F-4D97-AF65-F5344CB8AC3E}">
        <p14:creationId xmlns:p14="http://schemas.microsoft.com/office/powerpoint/2010/main" val="21950932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35A142-A5A5-4A94-BCF3-C79F7E021463}"/>
</file>

<file path=customXml/itemProps2.xml><?xml version="1.0" encoding="utf-8"?>
<ds:datastoreItem xmlns:ds="http://schemas.openxmlformats.org/officeDocument/2006/customXml" ds:itemID="{1A400CD9-4730-4442-B07F-C7CC12E31B6F}">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86</TotalTime>
  <Words>569</Words>
  <Application>Microsoft Office PowerPoint</Application>
  <PresentationFormat>Custom</PresentationFormat>
  <Paragraphs>47</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Calibri Light</vt:lpstr>
      <vt:lpstr>Montserrat Light</vt:lpstr>
      <vt:lpstr>Arial</vt:lpstr>
      <vt:lpstr>Calibri</vt:lpstr>
      <vt:lpstr>Aptos</vt:lpstr>
      <vt:lpstr>Montserrat</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7</cp:revision>
  <dcterms:created xsi:type="dcterms:W3CDTF">2020-03-30T06:43:55Z</dcterms:created>
  <dcterms:modified xsi:type="dcterms:W3CDTF">2025-04-28T07:02:52Z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