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9" r:id="rId6"/>
    <p:sldId id="260"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A243-236A-21F3-888E-326DA31B3F8F}" name="Natasha Doherty" initials="ND" userId="S::natasha.doherty@ethicol.com.au::2f65fbf4-2eeb-41a6-a4bf-8744b8cf02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FFFFFF"/>
    <a:srgbClr val="A71BD5"/>
    <a:srgbClr val="7B2DCD"/>
    <a:srgbClr val="E5B1F5"/>
    <a:srgbClr val="DAC4F2"/>
    <a:srgbClr val="4D4D4D"/>
    <a:srgbClr val="474747"/>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D790C-46D3-4DED-94A0-C1DD3667479C}" v="6" dt="2025-04-28T07:17:24.6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08"/>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2AFD790C-46D3-4DED-94A0-C1DD3667479C}"/>
    <pc:docChg chg="custSel modSld">
      <pc:chgData name="Natasha Doherty" userId="2f65fbf4-2eeb-41a6-a4bf-8744b8cf020e" providerId="ADAL" clId="{2AFD790C-46D3-4DED-94A0-C1DD3667479C}" dt="2025-04-28T07:17:36.922" v="160" actId="1038"/>
      <pc:docMkLst>
        <pc:docMk/>
      </pc:docMkLst>
      <pc:sldChg chg="modSp mod">
        <pc:chgData name="Natasha Doherty" userId="2f65fbf4-2eeb-41a6-a4bf-8744b8cf020e" providerId="ADAL" clId="{2AFD790C-46D3-4DED-94A0-C1DD3667479C}" dt="2025-04-28T07:17:36.922" v="160" actId="1038"/>
        <pc:sldMkLst>
          <pc:docMk/>
          <pc:sldMk cId="1643603358" sldId="259"/>
        </pc:sldMkLst>
        <pc:graphicFrameChg chg="mod modGraphic">
          <ac:chgData name="Natasha Doherty" userId="2f65fbf4-2eeb-41a6-a4bf-8744b8cf020e" providerId="ADAL" clId="{2AFD790C-46D3-4DED-94A0-C1DD3667479C}" dt="2025-04-28T07:17:36.922" v="160" actId="1038"/>
          <ac:graphicFrameMkLst>
            <pc:docMk/>
            <pc:sldMk cId="1643603358" sldId="259"/>
            <ac:graphicFrameMk id="9" creationId="{350A4181-2D10-0307-78F1-1B5BB5246E9B}"/>
          </ac:graphicFrameMkLst>
        </pc:graphicFrameChg>
        <pc:graphicFrameChg chg="mod">
          <ac:chgData name="Natasha Doherty" userId="2f65fbf4-2eeb-41a6-a4bf-8744b8cf020e" providerId="ADAL" clId="{2AFD790C-46D3-4DED-94A0-C1DD3667479C}" dt="2025-04-28T07:17:36.922" v="160" actId="1038"/>
          <ac:graphicFrameMkLst>
            <pc:docMk/>
            <pc:sldMk cId="1643603358" sldId="259"/>
            <ac:graphicFrameMk id="10" creationId="{8D5CF778-B64A-6CF9-E15E-9145AFD49A27}"/>
          </ac:graphicFrameMkLst>
        </pc:graphicFrameChg>
        <pc:graphicFrameChg chg="modGraphic">
          <ac:chgData name="Natasha Doherty" userId="2f65fbf4-2eeb-41a6-a4bf-8744b8cf020e" providerId="ADAL" clId="{2AFD790C-46D3-4DED-94A0-C1DD3667479C}" dt="2025-04-28T07:09:33.286" v="54" actId="20577"/>
          <ac:graphicFrameMkLst>
            <pc:docMk/>
            <pc:sldMk cId="1643603358" sldId="259"/>
            <ac:graphicFrameMk id="17" creationId="{61FFC170-F895-5834-DC1D-D3303407BE54}"/>
          </ac:graphicFrameMkLst>
        </pc:graphicFrameChg>
      </pc:sldChg>
      <pc:sldChg chg="modSp mod">
        <pc:chgData name="Natasha Doherty" userId="2f65fbf4-2eeb-41a6-a4bf-8744b8cf020e" providerId="ADAL" clId="{2AFD790C-46D3-4DED-94A0-C1DD3667479C}" dt="2025-04-28T07:11:28.506" v="97" actId="14100"/>
        <pc:sldMkLst>
          <pc:docMk/>
          <pc:sldMk cId="2195093272" sldId="260"/>
        </pc:sldMkLst>
        <pc:spChg chg="mod">
          <ac:chgData name="Natasha Doherty" userId="2f65fbf4-2eeb-41a6-a4bf-8744b8cf020e" providerId="ADAL" clId="{2AFD790C-46D3-4DED-94A0-C1DD3667479C}" dt="2025-04-28T07:11:17.730" v="93" actId="20577"/>
          <ac:spMkLst>
            <pc:docMk/>
            <pc:sldMk cId="2195093272" sldId="260"/>
            <ac:spMk id="3" creationId="{DC1577F8-9BBB-9C48-8AA1-5D7C0CE9E44A}"/>
          </ac:spMkLst>
        </pc:spChg>
        <pc:spChg chg="mod">
          <ac:chgData name="Natasha Doherty" userId="2f65fbf4-2eeb-41a6-a4bf-8744b8cf020e" providerId="ADAL" clId="{2AFD790C-46D3-4DED-94A0-C1DD3667479C}" dt="2025-04-28T07:11:28.506" v="97" actId="14100"/>
          <ac:spMkLst>
            <pc:docMk/>
            <pc:sldMk cId="2195093272" sldId="260"/>
            <ac:spMk id="8" creationId="{02525D15-B10A-47EF-5B16-8093512E86A7}"/>
          </ac:spMkLst>
        </pc:spChg>
        <pc:graphicFrameChg chg="mod">
          <ac:chgData name="Natasha Doherty" userId="2f65fbf4-2eeb-41a6-a4bf-8744b8cf020e" providerId="ADAL" clId="{2AFD790C-46D3-4DED-94A0-C1DD3667479C}" dt="2025-04-28T07:09:50.813" v="55"/>
          <ac:graphicFrameMkLst>
            <pc:docMk/>
            <pc:sldMk cId="2195093272" sldId="260"/>
            <ac:graphicFrameMk id="17" creationId="{9823E367-7C79-65FE-5722-FA96C16A8A9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012-4858-A4B5-413A-DF15D4962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E058-6495-128C-7859-5CDD58E3A68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7794AB3-BB16-DC92-D336-7480D6E7C50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065181C-3EEC-A5C0-F3D8-3943E7C24E7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43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0224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935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8220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2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23099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1311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36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16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79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50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01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162993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132986722"/>
              </p:ext>
            </p:extLst>
          </p:nvPr>
        </p:nvGraphicFramePr>
        <p:xfrm>
          <a:off x="1414049" y="3544132"/>
          <a:ext cx="9897150" cy="343459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1D0407)</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Ten Roles of Impact at Scale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The tool assigns roles, clarifies responsibilities, and fosters collaboration. It helps participants focus on systemic impact, ensures inclusivity by engaging diverse stakeholders, and encourages consideration of resources and sustainability. It also guides iteration, ensuring solutions are tested and refined, supporting innovative, inclusive, scalable, and impactful co-design outcomes.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922588444"/>
              </p:ext>
            </p:extLst>
          </p:nvPr>
        </p:nvGraphicFramePr>
        <p:xfrm>
          <a:off x="1414049" y="2280434"/>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08921861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1D0407 – Ten Roles of Impact at Scale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6436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7C26EC-0522-7912-349E-9A5D2E556D2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EED5130-D531-1FBA-A415-6F332CBB266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EED5130-D531-1FBA-A415-6F332CBB266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CF6687F-0C61-2D42-C0BB-1CBA33E3A818}"/>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56C69A0D-70BF-3E7A-490D-F4AC2DE25FF4}"/>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2CB81D-0427-25B2-1742-6042B7BF9BD8}"/>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23E367-7C79-65FE-5722-FA96C16A8A99}"/>
              </a:ext>
            </a:extLst>
          </p:cNvPr>
          <p:cNvGraphicFramePr>
            <a:graphicFrameLocks noGrp="1"/>
          </p:cNvGraphicFramePr>
          <p:nvPr>
            <p:extLst>
              <p:ext uri="{D42A27DB-BD31-4B8C-83A1-F6EECF244321}">
                <p14:modId xmlns:p14="http://schemas.microsoft.com/office/powerpoint/2010/main" val="2812706039"/>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1D0407 – Ten Roles of Impact at Scale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CDDF5D8-5CD4-40C2-4A2E-A048B9BD9A3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D9D690C4-0208-FCC4-BEF7-F7BAFAF331D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E1B68D5-88A7-91A5-DCFE-558D6687E002}"/>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TextBox 2">
            <a:extLst>
              <a:ext uri="{FF2B5EF4-FFF2-40B4-BE49-F238E27FC236}">
                <a16:creationId xmlns:a16="http://schemas.microsoft.com/office/drawing/2014/main" id="{DC1577F8-9BBB-9C48-8AA1-5D7C0CE9E44A}"/>
              </a:ext>
            </a:extLst>
          </p:cNvPr>
          <p:cNvSpPr txBox="1"/>
          <p:nvPr/>
        </p:nvSpPr>
        <p:spPr>
          <a:xfrm>
            <a:off x="0" y="639633"/>
            <a:ext cx="12599988" cy="687177"/>
          </a:xfrm>
          <a:prstGeom prst="rect">
            <a:avLst/>
          </a:prstGeom>
          <a:solidFill>
            <a:srgbClr val="6688F0"/>
          </a:solidFill>
        </p:spPr>
        <p:txBody>
          <a:bodyPr wrap="square">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Ten Roles of Impact at Scale</a:t>
            </a:r>
          </a:p>
        </p:txBody>
      </p:sp>
      <p:sp>
        <p:nvSpPr>
          <p:cNvPr id="8" name="TextBox 7">
            <a:extLst>
              <a:ext uri="{FF2B5EF4-FFF2-40B4-BE49-F238E27FC236}">
                <a16:creationId xmlns:a16="http://schemas.microsoft.com/office/drawing/2014/main" id="{02525D15-B10A-47EF-5B16-8093512E86A7}"/>
              </a:ext>
            </a:extLst>
          </p:cNvPr>
          <p:cNvSpPr txBox="1"/>
          <p:nvPr/>
        </p:nvSpPr>
        <p:spPr>
          <a:xfrm>
            <a:off x="547092" y="1370560"/>
            <a:ext cx="11553049" cy="6509474"/>
          </a:xfrm>
          <a:prstGeom prst="rect">
            <a:avLst/>
          </a:prstGeom>
          <a:noFill/>
        </p:spPr>
        <p:txBody>
          <a:bodyPr wrap="square">
            <a:spAutoFit/>
          </a:bodyPr>
          <a:lstStyle/>
          <a:p>
            <a:r>
              <a:rPr lang="en-AU" sz="32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roles</a:t>
            </a:r>
          </a:p>
          <a:p>
            <a:endParaRPr lang="en-AU" sz="32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42900" indent="-342900">
              <a:spcAft>
                <a:spcPts val="600"/>
              </a:spcAft>
              <a:buFont typeface="+mj-lt"/>
              <a:buAutoNum type="arabicPeriod"/>
            </a:pPr>
            <a:r>
              <a:rPr lang="en-AU"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Vision setter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understand overarching social issues and use this knowledge to define a clear vision for the future. They set ambitious goals for systemic change and seek buy-in from stakeholders to guide the co-design process toward impactful outcomes.</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Entrepreneurs</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disrupt and transform existing system structures by introducing innovative frameworks and solutions. They focus on large-scale, systemic changes that enable new ways of working and impact delivery.</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Social Innovators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design, develop, and test new products, services, or practices to create social change. They co-design with beneficiaries, gather evidence, and refine solutions to address social issues and improve outcomes.</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Scaled Providers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focus on expanding proven solutions to reach more people, improving quality, accessibility, and equity. They often use a mix of business models to scale innovations and ensure their widespread adoption.</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Knowledge Brokers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are experts who translate research and evidence into actionable insights that improve policies, practices, and public perceptions. They build credibility and trust by facilitating informed decision-making within the sector.</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Advocates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serve as strong voices for others, representing the needs of individuals, </a:t>
            </a:r>
            <a:r>
              <a:rPr lang="en-US" sz="140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organisations</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or communities to influence policy, systems, and practices. They push for changes that lead to better social outcomes.</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Campaigners </a:t>
            </a:r>
            <a:r>
              <a:rPr lang="en-US" sz="140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organise</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and lead social movements, using collective action to shift community mindsets, raise awareness, and influence policy. They employ tools like storytelling and the arts to make complex social issues accessible and drive change.</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Coalition Builders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convene diverse stakeholders and broker partnerships to achieve shared goals. They foster trust and collaboration, often bringing together unlikely allies to work toward common objectives.</a:t>
            </a:r>
          </a:p>
          <a:p>
            <a:pPr marL="342900" indent="-342900">
              <a:spcAft>
                <a:spcPts val="600"/>
              </a:spcAft>
              <a:buFont typeface="+mj-lt"/>
              <a:buAutoNum type="arabicPeriod"/>
            </a:pP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Capacity Builders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strengthen the skills, capabilities, and effectiveness of individuals, </a:t>
            </a:r>
            <a:r>
              <a:rPr lang="en-US" sz="140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organisations</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and communities to enhance their ability to deliver impact. They often focus on empowering local communities to increase their agency and self-determination.</a:t>
            </a:r>
          </a:p>
          <a:p>
            <a:pPr marL="342900" indent="-342900">
              <a:spcAft>
                <a:spcPts val="600"/>
              </a:spcAft>
              <a:buFont typeface="+mj-lt"/>
              <a:buAutoNum type="arabicPeriod"/>
            </a:pPr>
            <a:r>
              <a:rPr lang="en-US" sz="1400" b="1"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Catalysers</a:t>
            </a:r>
            <a:r>
              <a:rPr lang="en-US" sz="14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work behind the scenes to amplify the efforts of others. They identify gaps and </a:t>
            </a:r>
            <a:r>
              <a:rPr lang="en-US" sz="140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optimise</a:t>
            </a:r>
            <a:r>
              <a:rPr lang="en-US"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broader sector enablers, ensuring that others can deliver better outcomes and drive systemic improvements.</a:t>
            </a:r>
            <a:endParaRPr lang="en-AU" sz="14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195093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8C212B-0ECF-4F72-AD12-10E85EF0BE0E}"/>
</file>

<file path=customXml/itemProps2.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TotalTime>
  <Words>853</Words>
  <Application>Microsoft Office PowerPoint</Application>
  <PresentationFormat>Custom</PresentationFormat>
  <Paragraphs>45</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8</cp:revision>
  <dcterms:created xsi:type="dcterms:W3CDTF">2020-03-30T06:43:55Z</dcterms:created>
  <dcterms:modified xsi:type="dcterms:W3CDTF">2025-04-28T07:17:43Z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