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44" r:id="rId5"/>
    <p:sldMasterId id="2147483756" r:id="rId6"/>
  </p:sldMasterIdLst>
  <p:notesMasterIdLst>
    <p:notesMasterId r:id="rId9"/>
  </p:notesMasterIdLst>
  <p:handoutMasterIdLst>
    <p:handoutMasterId r:id="rId10"/>
  </p:handoutMasterIdLst>
  <p:sldIdLst>
    <p:sldId id="258" r:id="rId7"/>
    <p:sldId id="259" r:id="rId8"/>
  </p:sldIdLst>
  <p:sldSz cx="12599988" cy="8999538"/>
  <p:notesSz cx="6858000" cy="9144000"/>
  <p:embeddedFontLst>
    <p:embeddedFont>
      <p:font typeface="Montserrat" panose="00000500000000000000" pitchFamily="2" charset="0"/>
      <p:regular r:id="rId11"/>
      <p:bold r:id="rId12"/>
      <p:italic r:id="rId13"/>
      <p:boldItalic r:id="rId14"/>
    </p:embeddedFont>
    <p:embeddedFont>
      <p:font typeface="Montserrat Light" panose="00000400000000000000" pitchFamily="2" charset="0"/>
      <p:regular r:id="rId15"/>
      <p:italic r:id="rId16"/>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88F0"/>
    <a:srgbClr val="7B2DCD"/>
    <a:srgbClr val="A46EE0"/>
    <a:srgbClr val="DAC4F2"/>
    <a:srgbClr val="C5A3EB"/>
    <a:srgbClr val="B487E5"/>
    <a:srgbClr val="FFFFFF"/>
    <a:srgbClr val="1661D5"/>
    <a:srgbClr val="257B34"/>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794" autoAdjust="0"/>
  </p:normalViewPr>
  <p:slideViewPr>
    <p:cSldViewPr snapToGrid="0">
      <p:cViewPr varScale="1">
        <p:scale>
          <a:sx n="85" d="100"/>
          <a:sy n="85" d="100"/>
        </p:scale>
        <p:origin x="1446" y="90"/>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font" Target="fonts/font3.fntdata"/><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font" Target="fonts/font2.fntdata"/><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6.fntdata"/><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font" Target="fonts/font1.fntdata"/><Relationship Id="rId5" Type="http://schemas.openxmlformats.org/officeDocument/2006/relationships/slideMaster" Target="slideMasters/slideMaster2.xml"/><Relationship Id="rId15" Type="http://schemas.openxmlformats.org/officeDocument/2006/relationships/font" Target="fonts/font5.fntdata"/><Relationship Id="rId10" Type="http://schemas.openxmlformats.org/officeDocument/2006/relationships/handoutMaster" Target="handoutMasters/handoutMaster1.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font" Target="fonts/font4.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6/30/2025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30/06/2025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E4830-A9ED-48BC-60A9-AAB6587C3A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52D279-85C5-F44E-A416-1012E80D830F}"/>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ECC157EC-E8EE-4DA1-A4FF-C5714738CFEF}"/>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980EC55F-87A0-DEA4-28E2-31AE2B72641D}"/>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55721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6/30/2025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6/30/2025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6/30/2025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endParaRPr lang="en-US" dirty="0"/>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847A8FD-C332-4CC3-B29E-009CC27E35C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032968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7D5795-2CEF-4245-812B-DC4E9D7B3622}"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394492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endParaRPr lang="en-US" dirty="0"/>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03926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E72778-A764-4022-B4CC-0AA057E5903F}"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99997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endParaRPr lang="en-US" dirty="0"/>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3F4FF14-4BED-4671-B46B-514034A1D12F}" type="datetime1">
              <a:rPr lang="en-US" smtClean="0"/>
              <a:t>6/30/2025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9151651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D4E0F-7BC1-4905-AE5D-360F2E21F173}" type="datetime1">
              <a:rPr lang="en-US" smtClean="0"/>
              <a:t>6/30/2025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359665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6/30/2025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301423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endParaRPr lang="en-US" dirty="0"/>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9437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6/30/2025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endParaRPr lang="en-US" dirty="0"/>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endParaRPr lang="en-US" dirty="0"/>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322136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8F6F646-2E93-4B68-835F-B35CD736DF3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421151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C537DE-1E58-47E8-AB3B-AB0C49DBA948}"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181113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898274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571090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973419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8934324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6/30/2025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8701059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6/30/2025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475405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6/30/2025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028227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6/30/2025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713041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888989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2491232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65324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6/30/2025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6/30/2025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6/30/2025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6/30/2025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6/30/2025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6/30/2025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image" Target="../media/image2.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emf"/><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6/30/2025</a:t>
            </a:fld>
            <a:endParaRPr lang="en-US" dirty="0"/>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dirty="0"/>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79486847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6/30/2025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96234085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29.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5.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920965667"/>
              </p:ext>
            </p:extLst>
          </p:nvPr>
        </p:nvGraphicFramePr>
        <p:xfrm>
          <a:off x="1351419" y="3869808"/>
          <a:ext cx="9897150" cy="2885951"/>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panose="00000500000000000000" pitchFamily="2" charset="0"/>
                          <a:ea typeface="+mn-ea"/>
                          <a:cs typeface="+mn-cs"/>
                        </a:rPr>
                        <a:t>(ID# 1D0408)</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chemeClr val="tx1"/>
                          </a:solidFill>
                          <a:effectLst/>
                          <a:uLnTx/>
                          <a:uFillTx/>
                          <a:latin typeface="Montserrat Light" panose="00000400000000000000" pitchFamily="2" charset="0"/>
                          <a:ea typeface="+mn-ea"/>
                          <a:cs typeface="+mn-cs"/>
                        </a:rPr>
                        <a:t>Theory of Constraints</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688F0"/>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dirty="0">
                          <a:latin typeface="Montserrat Light" panose="00000400000000000000" pitchFamily="2" charset="0"/>
                        </a:rPr>
                        <a:t>A methodology for identifying the primary constraint that hinders progress towards a goal, and then systematically improving it until it no longer impedes performance. This process is repeated to address subsequent constraints and enhance overall efficiency.</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lang="en-US" sz="1100" dirty="0">
                        <a:latin typeface="Montserrat Light" panose="00000400000000000000" pitchFamily="2"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962153143"/>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latin typeface="Montserrat" panose="00000500000000000000" pitchFamily="2" charset="0"/>
                        </a:rPr>
                        <a:t>4 - Exploration</a:t>
                      </a:r>
                    </a:p>
                  </a:txBody>
                  <a:tcPr>
                    <a:solidFill>
                      <a:srgbClr val="6688F0"/>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47818105"/>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1D0408 – Theory of Constraints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120377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841CF-DF06-8797-87DE-361CE641B73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31D1502-3F13-2774-B01E-051CA77E4E49}"/>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31D1502-3F13-2774-B01E-051CA77E4E49}"/>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B4A0467F-09C7-2786-F159-DB745ADC1DEB}"/>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a:t>
            </a:r>
            <a:r>
              <a:rPr lang="en-US" sz="1400" dirty="0">
                <a:solidFill>
                  <a:srgbClr val="002BAB">
                    <a:tint val="75000"/>
                  </a:srgbClr>
                </a:solidFill>
                <a:latin typeface="Montserrat Light" panose="00000400000000000000" pitchFamily="2" charset="0"/>
              </a:rPr>
              <a:t>2 </a:t>
            </a: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B401DDAE-6655-3502-3C61-41D2F62703E1}"/>
              </a:ext>
            </a:extLst>
          </p:cNvPr>
          <p:cNvPicPr>
            <a:picLocks noChangeAspect="1"/>
          </p:cNvPicPr>
          <p:nvPr/>
        </p:nvPicPr>
        <p:blipFill>
          <a:blip r:embed="rId6"/>
          <a:stretch>
            <a:fillRect/>
          </a:stretch>
        </p:blipFill>
        <p:spPr>
          <a:xfrm>
            <a:off x="191003" y="532161"/>
            <a:ext cx="1910262" cy="288454"/>
          </a:xfrm>
          <a:prstGeom prst="rect">
            <a:avLst/>
          </a:prstGeom>
        </p:spPr>
      </p:pic>
      <p:cxnSp>
        <p:nvCxnSpPr>
          <p:cNvPr id="12" name="Straight Connector 11">
            <a:extLst>
              <a:ext uri="{FF2B5EF4-FFF2-40B4-BE49-F238E27FC236}">
                <a16:creationId xmlns:a16="http://schemas.microsoft.com/office/drawing/2014/main" id="{83E7FAFE-DD94-E300-01A9-9D943E79181E}"/>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62E57BA-B790-637F-3342-6C42069B7F36}"/>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191D7D68-38C8-DEC3-99DD-CC935E6850A8}"/>
              </a:ext>
            </a:extLst>
          </p:cNvPr>
          <p:cNvGraphicFramePr>
            <a:graphicFrameLocks noGrp="1"/>
          </p:cNvGraphicFramePr>
          <p:nvPr>
            <p:extLst>
              <p:ext uri="{D42A27DB-BD31-4B8C-83A1-F6EECF244321}">
                <p14:modId xmlns:p14="http://schemas.microsoft.com/office/powerpoint/2010/main" val="3903360987"/>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1D0408 – Theory of Constraints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sp>
        <p:nvSpPr>
          <p:cNvPr id="3" name="Rectangle 2">
            <a:extLst>
              <a:ext uri="{FF2B5EF4-FFF2-40B4-BE49-F238E27FC236}">
                <a16:creationId xmlns:a16="http://schemas.microsoft.com/office/drawing/2014/main" id="{7EEFE240-7B8D-90E2-8108-AABCC5299545}"/>
              </a:ext>
            </a:extLst>
          </p:cNvPr>
          <p:cNvSpPr/>
          <p:nvPr/>
        </p:nvSpPr>
        <p:spPr>
          <a:xfrm>
            <a:off x="0" y="964137"/>
            <a:ext cx="12599988" cy="687175"/>
          </a:xfrm>
          <a:prstGeom prst="rect">
            <a:avLst/>
          </a:prstGeom>
          <a:solidFill>
            <a:srgbClr val="6688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974"/>
          </a:p>
        </p:txBody>
      </p:sp>
      <p:sp>
        <p:nvSpPr>
          <p:cNvPr id="5" name="TextBox 4">
            <a:extLst>
              <a:ext uri="{FF2B5EF4-FFF2-40B4-BE49-F238E27FC236}">
                <a16:creationId xmlns:a16="http://schemas.microsoft.com/office/drawing/2014/main" id="{609EF3AB-A4C4-5C9D-FF49-F9EB810B5C72}"/>
              </a:ext>
            </a:extLst>
          </p:cNvPr>
          <p:cNvSpPr txBox="1"/>
          <p:nvPr/>
        </p:nvSpPr>
        <p:spPr>
          <a:xfrm>
            <a:off x="218418" y="962669"/>
            <a:ext cx="10263130" cy="687177"/>
          </a:xfrm>
          <a:prstGeom prst="rect">
            <a:avLst/>
          </a:prstGeom>
          <a:noFill/>
        </p:spPr>
        <p:txBody>
          <a:bodyPr wrap="square">
            <a:spAutoFit/>
          </a:bodyPr>
          <a:lstStyle/>
          <a:p>
            <a:r>
              <a:rPr lang="en-US" sz="3721" b="1" dirty="0">
                <a:solidFill>
                  <a:schemeClr val="bg1"/>
                </a:solidFill>
                <a:latin typeface="Montserrat Light" panose="00000400000000000000" pitchFamily="2" charset="0"/>
              </a:rPr>
              <a:t>Theory of Constraints (TOC)</a:t>
            </a:r>
          </a:p>
        </p:txBody>
      </p:sp>
      <p:sp>
        <p:nvSpPr>
          <p:cNvPr id="7" name="Flowchart: Connector 6">
            <a:extLst>
              <a:ext uri="{FF2B5EF4-FFF2-40B4-BE49-F238E27FC236}">
                <a16:creationId xmlns:a16="http://schemas.microsoft.com/office/drawing/2014/main" id="{F52285A3-273F-A3E8-1107-C5C7231C7C78}"/>
              </a:ext>
            </a:extLst>
          </p:cNvPr>
          <p:cNvSpPr/>
          <p:nvPr/>
        </p:nvSpPr>
        <p:spPr>
          <a:xfrm>
            <a:off x="1253067" y="2874324"/>
            <a:ext cx="4831644" cy="4696177"/>
          </a:xfrm>
          <a:prstGeom prst="flowChartConnector">
            <a:avLst/>
          </a:prstGeom>
          <a:noFill/>
          <a:ln w="29845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Rectangle 10">
            <a:extLst>
              <a:ext uri="{FF2B5EF4-FFF2-40B4-BE49-F238E27FC236}">
                <a16:creationId xmlns:a16="http://schemas.microsoft.com/office/drawing/2014/main" id="{7E8A710F-9E21-742B-AD24-B03237A567F5}"/>
              </a:ext>
            </a:extLst>
          </p:cNvPr>
          <p:cNvSpPr/>
          <p:nvPr/>
        </p:nvSpPr>
        <p:spPr>
          <a:xfrm>
            <a:off x="1557380" y="2637257"/>
            <a:ext cx="2194719" cy="10491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Flowchart: Merge 12">
            <a:extLst>
              <a:ext uri="{FF2B5EF4-FFF2-40B4-BE49-F238E27FC236}">
                <a16:creationId xmlns:a16="http://schemas.microsoft.com/office/drawing/2014/main" id="{E476CCAA-26FD-BDF9-F20E-0BDD81AF6C56}"/>
              </a:ext>
            </a:extLst>
          </p:cNvPr>
          <p:cNvSpPr/>
          <p:nvPr/>
        </p:nvSpPr>
        <p:spPr>
          <a:xfrm rot="12629292">
            <a:off x="1435136" y="3108061"/>
            <a:ext cx="1082953" cy="856567"/>
          </a:xfrm>
          <a:prstGeom prst="flowChartMerg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Rounded Corners 14">
            <a:extLst>
              <a:ext uri="{FF2B5EF4-FFF2-40B4-BE49-F238E27FC236}">
                <a16:creationId xmlns:a16="http://schemas.microsoft.com/office/drawing/2014/main" id="{42949774-55EE-7171-CFB1-F624414C95CB}"/>
              </a:ext>
            </a:extLst>
          </p:cNvPr>
          <p:cNvSpPr/>
          <p:nvPr/>
        </p:nvSpPr>
        <p:spPr>
          <a:xfrm>
            <a:off x="2654739" y="2535657"/>
            <a:ext cx="1975817" cy="850587"/>
          </a:xfrm>
          <a:prstGeom prst="roundRect">
            <a:avLst/>
          </a:prstGeom>
          <a:solidFill>
            <a:srgbClr val="668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en-US" sz="1600" b="1" i="0" u="none" strike="noStrike" kern="1200" cap="none" spc="0" normalizeH="0" baseline="0" noProof="0" dirty="0">
                <a:ln>
                  <a:noFill/>
                </a:ln>
                <a:solidFill>
                  <a:prstClr val="white"/>
                </a:solidFill>
                <a:effectLst/>
                <a:uLnTx/>
                <a:uFillTx/>
                <a:latin typeface="Montserrat Light" panose="00000400000000000000" pitchFamily="2" charset="0"/>
                <a:ea typeface="+mn-ea"/>
                <a:cs typeface="+mn-cs"/>
              </a:rPr>
              <a:t>Identify the constraint</a:t>
            </a:r>
            <a:endParaRPr lang="en-AU" sz="1600" dirty="0"/>
          </a:p>
        </p:txBody>
      </p:sp>
      <p:sp>
        <p:nvSpPr>
          <p:cNvPr id="16" name="Rectangle: Rounded Corners 15">
            <a:extLst>
              <a:ext uri="{FF2B5EF4-FFF2-40B4-BE49-F238E27FC236}">
                <a16:creationId xmlns:a16="http://schemas.microsoft.com/office/drawing/2014/main" id="{C4D5C94B-2925-6332-21BA-3885207112A3}"/>
              </a:ext>
            </a:extLst>
          </p:cNvPr>
          <p:cNvSpPr/>
          <p:nvPr/>
        </p:nvSpPr>
        <p:spPr>
          <a:xfrm>
            <a:off x="4789908" y="4262043"/>
            <a:ext cx="1975817" cy="850587"/>
          </a:xfrm>
          <a:prstGeom prst="roundRect">
            <a:avLst/>
          </a:prstGeom>
          <a:solidFill>
            <a:srgbClr val="668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en-US" sz="1600" b="1" i="0" u="none" strike="noStrike" kern="1200" cap="none" spc="0" normalizeH="0" baseline="0" noProof="0" dirty="0">
                <a:ln>
                  <a:noFill/>
                </a:ln>
                <a:solidFill>
                  <a:prstClr val="white"/>
                </a:solidFill>
                <a:effectLst/>
                <a:uLnTx/>
                <a:uFillTx/>
                <a:latin typeface="Montserrat Light" panose="00000400000000000000" pitchFamily="2" charset="0"/>
                <a:ea typeface="+mn-ea"/>
                <a:cs typeface="+mn-cs"/>
              </a:rPr>
              <a:t>Exploit the constraint</a:t>
            </a:r>
            <a:endParaRPr lang="en-AU" sz="1600" dirty="0"/>
          </a:p>
        </p:txBody>
      </p:sp>
      <p:sp>
        <p:nvSpPr>
          <p:cNvPr id="18" name="Rectangle: Rounded Corners 17">
            <a:extLst>
              <a:ext uri="{FF2B5EF4-FFF2-40B4-BE49-F238E27FC236}">
                <a16:creationId xmlns:a16="http://schemas.microsoft.com/office/drawing/2014/main" id="{60E91E88-B9A5-0AE2-D65E-B21630621834}"/>
              </a:ext>
            </a:extLst>
          </p:cNvPr>
          <p:cNvSpPr/>
          <p:nvPr/>
        </p:nvSpPr>
        <p:spPr>
          <a:xfrm>
            <a:off x="407790" y="4262043"/>
            <a:ext cx="1975817" cy="850587"/>
          </a:xfrm>
          <a:prstGeom prst="roundRect">
            <a:avLst/>
          </a:prstGeom>
          <a:solidFill>
            <a:srgbClr val="668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en-US" sz="1600" b="1" i="0" u="none" strike="noStrike" kern="1200" cap="none" spc="0" normalizeH="0" baseline="0" noProof="0" dirty="0">
                <a:ln>
                  <a:noFill/>
                </a:ln>
                <a:solidFill>
                  <a:prstClr val="white"/>
                </a:solidFill>
                <a:effectLst/>
                <a:uLnTx/>
                <a:uFillTx/>
                <a:latin typeface="Montserrat Light" panose="00000400000000000000" pitchFamily="2" charset="0"/>
                <a:ea typeface="+mn-ea"/>
                <a:cs typeface="+mn-cs"/>
              </a:rPr>
              <a:t>Identify the constraint</a:t>
            </a:r>
            <a:endParaRPr lang="en-AU" sz="1600" dirty="0"/>
          </a:p>
        </p:txBody>
      </p:sp>
      <p:sp>
        <p:nvSpPr>
          <p:cNvPr id="22" name="Rectangle: Rounded Corners 21">
            <a:extLst>
              <a:ext uri="{FF2B5EF4-FFF2-40B4-BE49-F238E27FC236}">
                <a16:creationId xmlns:a16="http://schemas.microsoft.com/office/drawing/2014/main" id="{90139566-842A-184D-66C1-F455A63E8226}"/>
              </a:ext>
            </a:extLst>
          </p:cNvPr>
          <p:cNvSpPr/>
          <p:nvPr/>
        </p:nvSpPr>
        <p:spPr>
          <a:xfrm>
            <a:off x="4449401" y="6317495"/>
            <a:ext cx="1975817" cy="850587"/>
          </a:xfrm>
          <a:prstGeom prst="roundRect">
            <a:avLst/>
          </a:prstGeom>
          <a:solidFill>
            <a:srgbClr val="668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en-US" sz="1600" b="1" i="0" u="none" strike="noStrike" kern="1200" cap="none" spc="0" normalizeH="0" baseline="0" noProof="0" dirty="0">
                <a:ln>
                  <a:noFill/>
                </a:ln>
                <a:solidFill>
                  <a:prstClr val="white"/>
                </a:solidFill>
                <a:effectLst/>
                <a:uLnTx/>
                <a:uFillTx/>
                <a:latin typeface="Montserrat Light" panose="00000400000000000000" pitchFamily="2" charset="0"/>
                <a:ea typeface="+mn-ea"/>
                <a:cs typeface="+mn-cs"/>
              </a:rPr>
              <a:t>Subordinate and synchronise to the constraint</a:t>
            </a:r>
            <a:endParaRPr lang="en-AU" sz="1600" dirty="0"/>
          </a:p>
        </p:txBody>
      </p:sp>
      <p:sp>
        <p:nvSpPr>
          <p:cNvPr id="23" name="Rectangle: Rounded Corners 22">
            <a:extLst>
              <a:ext uri="{FF2B5EF4-FFF2-40B4-BE49-F238E27FC236}">
                <a16:creationId xmlns:a16="http://schemas.microsoft.com/office/drawing/2014/main" id="{72C21EF3-F17D-9094-1CDD-9E5F9B4E05DB}"/>
              </a:ext>
            </a:extLst>
          </p:cNvPr>
          <p:cNvSpPr/>
          <p:nvPr/>
        </p:nvSpPr>
        <p:spPr>
          <a:xfrm>
            <a:off x="876279" y="6317496"/>
            <a:ext cx="1975817" cy="850587"/>
          </a:xfrm>
          <a:prstGeom prst="roundRect">
            <a:avLst/>
          </a:prstGeom>
          <a:solidFill>
            <a:srgbClr val="668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en-US" sz="1600" b="1" i="0" u="none" strike="noStrike" kern="1200" cap="none" spc="0" normalizeH="0" baseline="0" noProof="0" dirty="0">
                <a:ln>
                  <a:noFill/>
                </a:ln>
                <a:solidFill>
                  <a:prstClr val="white"/>
                </a:solidFill>
                <a:effectLst/>
                <a:uLnTx/>
                <a:uFillTx/>
                <a:latin typeface="Montserrat Light" panose="00000400000000000000" pitchFamily="2" charset="0"/>
                <a:ea typeface="+mn-ea"/>
                <a:cs typeface="+mn-cs"/>
              </a:rPr>
              <a:t>Elevate the performance of the constraint</a:t>
            </a:r>
            <a:endParaRPr lang="en-AU" sz="1600" dirty="0"/>
          </a:p>
        </p:txBody>
      </p:sp>
      <p:sp>
        <p:nvSpPr>
          <p:cNvPr id="24" name="TextBox 23">
            <a:extLst>
              <a:ext uri="{FF2B5EF4-FFF2-40B4-BE49-F238E27FC236}">
                <a16:creationId xmlns:a16="http://schemas.microsoft.com/office/drawing/2014/main" id="{0F0EAF74-D46D-368F-EE17-68450BBC0482}"/>
              </a:ext>
            </a:extLst>
          </p:cNvPr>
          <p:cNvSpPr txBox="1"/>
          <p:nvPr/>
        </p:nvSpPr>
        <p:spPr>
          <a:xfrm>
            <a:off x="7182070" y="2144252"/>
            <a:ext cx="5010128" cy="6124754"/>
          </a:xfrm>
          <a:prstGeom prst="rect">
            <a:avLst/>
          </a:prstGeom>
          <a:noFill/>
        </p:spPr>
        <p:txBody>
          <a:bodyPr wrap="square" lIns="91440" tIns="45720" rIns="91440" bIns="45720" anchor="t">
            <a:spAutoFit/>
          </a:bodyPr>
          <a:lstStyle/>
          <a:p>
            <a:pPr marR="0" lvl="0" indent="0" fontAlgn="auto">
              <a:lnSpc>
                <a:spcPct val="100000"/>
              </a:lnSpc>
              <a:spcBef>
                <a:spcPts val="0"/>
              </a:spcBef>
              <a:spcAft>
                <a:spcPts val="0"/>
              </a:spcAft>
              <a:buClrTx/>
              <a:buSzTx/>
              <a:buFontTx/>
              <a:buNone/>
              <a:tabLst/>
              <a:defRPr/>
            </a:pPr>
            <a:r>
              <a:rPr lang="en-US" sz="1600" b="1" dirty="0">
                <a:solidFill>
                  <a:srgbClr val="6688F0"/>
                </a:solidFill>
                <a:latin typeface="Montserrat Light"/>
              </a:rPr>
              <a:t>Five Focusing Steps to Identify and Eliminate Constraints</a:t>
            </a:r>
          </a:p>
          <a:p>
            <a:pPr marR="0" lvl="0" indent="0" fontAlgn="auto">
              <a:lnSpc>
                <a:spcPct val="100000"/>
              </a:lnSpc>
              <a:spcBef>
                <a:spcPts val="0"/>
              </a:spcBef>
              <a:spcAft>
                <a:spcPts val="0"/>
              </a:spcAft>
              <a:buClrTx/>
              <a:buSzTx/>
              <a:buFontTx/>
              <a:buNone/>
              <a:tabLst/>
              <a:defRPr/>
            </a:pPr>
            <a:endParaRPr lang="en-US" sz="1400" dirty="0">
              <a:latin typeface="Montserrat Light" panose="00000400000000000000" pitchFamily="2" charset="0"/>
            </a:endParaRPr>
          </a:p>
          <a:p>
            <a:pPr marL="342900" marR="0" lvl="0" indent="-342900" fontAlgn="auto">
              <a:lnSpc>
                <a:spcPct val="100000"/>
              </a:lnSpc>
              <a:spcBef>
                <a:spcPts val="0"/>
              </a:spcBef>
              <a:spcAft>
                <a:spcPts val="0"/>
              </a:spcAft>
              <a:buClrTx/>
              <a:buSzTx/>
              <a:buFont typeface="+mj-lt"/>
              <a:buAutoNum type="arabicPeriod"/>
              <a:tabLst/>
              <a:defRPr/>
            </a:pPr>
            <a:r>
              <a:rPr lang="en-US" sz="1600" b="1" dirty="0">
                <a:solidFill>
                  <a:srgbClr val="6688F0"/>
                </a:solidFill>
                <a:latin typeface="Montserrat Light" panose="00000400000000000000" pitchFamily="2" charset="0"/>
              </a:rPr>
              <a:t>Identify: </a:t>
            </a:r>
            <a:r>
              <a:rPr lang="en-US" sz="1400" dirty="0">
                <a:latin typeface="Montserrat Light" panose="00000400000000000000" pitchFamily="2" charset="0"/>
              </a:rPr>
              <a:t>Find the main constraint or bottleneck that is limiting the system's overall performance. This could be anything that slows down the process or blocks progress toward a goal.</a:t>
            </a:r>
          </a:p>
          <a:p>
            <a:pPr marL="342900" marR="0" lvl="0" indent="-342900" fontAlgn="auto">
              <a:lnSpc>
                <a:spcPct val="100000"/>
              </a:lnSpc>
              <a:spcBef>
                <a:spcPts val="0"/>
              </a:spcBef>
              <a:spcAft>
                <a:spcPts val="0"/>
              </a:spcAft>
              <a:buClrTx/>
              <a:buSzTx/>
              <a:buFont typeface="+mj-lt"/>
              <a:buAutoNum type="arabicPeriod"/>
              <a:tabLst/>
              <a:defRPr/>
            </a:pPr>
            <a:endParaRPr lang="en-US" sz="1400" dirty="0">
              <a:latin typeface="Montserrat Light" panose="00000400000000000000" pitchFamily="2" charset="0"/>
            </a:endParaRPr>
          </a:p>
          <a:p>
            <a:pPr marL="342900" marR="0" lvl="0" indent="-342900" fontAlgn="auto">
              <a:lnSpc>
                <a:spcPct val="100000"/>
              </a:lnSpc>
              <a:spcBef>
                <a:spcPts val="0"/>
              </a:spcBef>
              <a:spcAft>
                <a:spcPts val="0"/>
              </a:spcAft>
              <a:buClrTx/>
              <a:buSzTx/>
              <a:buFont typeface="+mj-lt"/>
              <a:buAutoNum type="arabicPeriod"/>
              <a:tabLst/>
              <a:defRPr/>
            </a:pPr>
            <a:r>
              <a:rPr lang="en-US" sz="1600" b="1" dirty="0">
                <a:solidFill>
                  <a:srgbClr val="6688F0"/>
                </a:solidFill>
                <a:latin typeface="Montserrat Light" panose="00000400000000000000" pitchFamily="2" charset="0"/>
              </a:rPr>
              <a:t>Exploit: </a:t>
            </a:r>
            <a:r>
              <a:rPr lang="en-US" sz="1400" dirty="0">
                <a:latin typeface="Montserrat Light" panose="00000400000000000000" pitchFamily="2" charset="0"/>
              </a:rPr>
              <a:t>Enhance the performance of the bottleneck using existing resources and capabilities. The focus is on making improvements without requiring significant new investments.</a:t>
            </a:r>
          </a:p>
          <a:p>
            <a:pPr marL="342900" marR="0" lvl="0" indent="-342900" fontAlgn="auto">
              <a:lnSpc>
                <a:spcPct val="100000"/>
              </a:lnSpc>
              <a:spcBef>
                <a:spcPts val="0"/>
              </a:spcBef>
              <a:spcAft>
                <a:spcPts val="0"/>
              </a:spcAft>
              <a:buClrTx/>
              <a:buSzTx/>
              <a:buFont typeface="+mj-lt"/>
              <a:buAutoNum type="arabicPeriod"/>
              <a:tabLst/>
              <a:defRPr/>
            </a:pPr>
            <a:endParaRPr lang="en-US" sz="1400" dirty="0">
              <a:latin typeface="Montserrat Light" panose="00000400000000000000" pitchFamily="2" charset="0"/>
            </a:endParaRPr>
          </a:p>
          <a:p>
            <a:pPr marL="342900" marR="0" lvl="0" indent="-342900" fontAlgn="auto">
              <a:lnSpc>
                <a:spcPct val="100000"/>
              </a:lnSpc>
              <a:spcBef>
                <a:spcPts val="0"/>
              </a:spcBef>
              <a:spcAft>
                <a:spcPts val="0"/>
              </a:spcAft>
              <a:buClrTx/>
              <a:buSzTx/>
              <a:buFont typeface="+mj-lt"/>
              <a:buAutoNum type="arabicPeriod"/>
              <a:tabLst/>
              <a:defRPr/>
            </a:pPr>
            <a:r>
              <a:rPr lang="en-US" sz="1600" b="1" dirty="0">
                <a:solidFill>
                  <a:srgbClr val="6688F0"/>
                </a:solidFill>
                <a:latin typeface="Montserrat Light" panose="00000400000000000000" pitchFamily="2" charset="0"/>
              </a:rPr>
              <a:t>Subordinate: </a:t>
            </a:r>
            <a:r>
              <a:rPr lang="en-US" sz="1400" dirty="0">
                <a:latin typeface="Montserrat Light" panose="00000400000000000000" pitchFamily="2" charset="0"/>
              </a:rPr>
              <a:t>Ensure that all other activities and processes are aligned to support the improvement of the identified bottleneck. This helps avoid distractions or inefficiencies that might otherwise slow down progress.</a:t>
            </a:r>
          </a:p>
          <a:p>
            <a:pPr marL="342900" marR="0" lvl="0" indent="-342900" fontAlgn="auto">
              <a:lnSpc>
                <a:spcPct val="100000"/>
              </a:lnSpc>
              <a:spcBef>
                <a:spcPts val="0"/>
              </a:spcBef>
              <a:spcAft>
                <a:spcPts val="0"/>
              </a:spcAft>
              <a:buClrTx/>
              <a:buSzTx/>
              <a:buFont typeface="+mj-lt"/>
              <a:buAutoNum type="arabicPeriod"/>
              <a:tabLst/>
              <a:defRPr/>
            </a:pPr>
            <a:endParaRPr lang="en-US" sz="1400" dirty="0">
              <a:latin typeface="Montserrat Light" panose="00000400000000000000" pitchFamily="2" charset="0"/>
            </a:endParaRPr>
          </a:p>
          <a:p>
            <a:pPr marL="342900" marR="0" lvl="0" indent="-342900" fontAlgn="auto">
              <a:lnSpc>
                <a:spcPct val="100000"/>
              </a:lnSpc>
              <a:spcBef>
                <a:spcPts val="0"/>
              </a:spcBef>
              <a:spcAft>
                <a:spcPts val="0"/>
              </a:spcAft>
              <a:buClrTx/>
              <a:buSzTx/>
              <a:buFont typeface="+mj-lt"/>
              <a:buAutoNum type="arabicPeriod"/>
              <a:tabLst/>
              <a:defRPr/>
            </a:pPr>
            <a:r>
              <a:rPr lang="en-US" sz="1600" b="1" dirty="0">
                <a:solidFill>
                  <a:srgbClr val="6688F0"/>
                </a:solidFill>
                <a:latin typeface="Montserrat Light" panose="00000400000000000000" pitchFamily="2" charset="0"/>
              </a:rPr>
              <a:t>Elevate: </a:t>
            </a:r>
            <a:r>
              <a:rPr lang="en-US" sz="1400" dirty="0">
                <a:latin typeface="Montserrat Light" panose="00000400000000000000" pitchFamily="2" charset="0"/>
              </a:rPr>
              <a:t>If the challenge persists, consider implementing more substantial changes or bringing in additional resources to address it. </a:t>
            </a:r>
          </a:p>
          <a:p>
            <a:pPr marL="342900" marR="0" lvl="0" indent="-342900" fontAlgn="auto">
              <a:lnSpc>
                <a:spcPct val="100000"/>
              </a:lnSpc>
              <a:spcBef>
                <a:spcPts val="0"/>
              </a:spcBef>
              <a:spcAft>
                <a:spcPts val="0"/>
              </a:spcAft>
              <a:buClrTx/>
              <a:buSzTx/>
              <a:buFont typeface="+mj-lt"/>
              <a:buAutoNum type="arabicPeriod"/>
              <a:tabLst/>
              <a:defRPr/>
            </a:pPr>
            <a:endParaRPr lang="en-US" sz="1400" dirty="0">
              <a:latin typeface="Montserrat Light" panose="00000400000000000000" pitchFamily="2" charset="0"/>
            </a:endParaRPr>
          </a:p>
          <a:p>
            <a:pPr marL="342900" marR="0" lvl="0" indent="-342900" fontAlgn="auto">
              <a:lnSpc>
                <a:spcPct val="100000"/>
              </a:lnSpc>
              <a:spcBef>
                <a:spcPts val="0"/>
              </a:spcBef>
              <a:spcAft>
                <a:spcPts val="0"/>
              </a:spcAft>
              <a:buClrTx/>
              <a:buSzTx/>
              <a:buFont typeface="+mj-lt"/>
              <a:buAutoNum type="arabicPeriod"/>
              <a:tabLst/>
              <a:defRPr/>
            </a:pPr>
            <a:r>
              <a:rPr lang="en-US" sz="1600" b="1" dirty="0">
                <a:solidFill>
                  <a:srgbClr val="6688F0"/>
                </a:solidFill>
                <a:latin typeface="Montserrat Light" panose="00000400000000000000" pitchFamily="2" charset="0"/>
              </a:rPr>
              <a:t>Repeat: </a:t>
            </a:r>
            <a:r>
              <a:rPr lang="en-US" sz="1400" dirty="0">
                <a:latin typeface="Montserrat Light" panose="00000400000000000000" pitchFamily="2" charset="0"/>
              </a:rPr>
              <a:t>Once the current limitation is resolved, continue the process by identifying the next significant challenge. This iterative cycle ensures continuous improvement and goal achievement.</a:t>
            </a:r>
            <a:r>
              <a:rPr lang="en-AU" sz="1400" dirty="0">
                <a:latin typeface="Montserrat Light" panose="00000400000000000000" pitchFamily="2" charset="0"/>
              </a:rPr>
              <a:t> </a:t>
            </a:r>
          </a:p>
        </p:txBody>
      </p:sp>
    </p:spTree>
    <p:extLst>
      <p:ext uri="{BB962C8B-B14F-4D97-AF65-F5344CB8AC3E}">
        <p14:creationId xmlns:p14="http://schemas.microsoft.com/office/powerpoint/2010/main" val="34513471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ACF76D5CD0AF488CC6D8B59E98E1FE" ma:contentTypeVersion="18" ma:contentTypeDescription="Create a new document." ma:contentTypeScope="" ma:versionID="2f3a3640c91a5f14bb59e82008dccc50">
  <xsd:schema xmlns:xsd="http://www.w3.org/2001/XMLSchema" xmlns:xs="http://www.w3.org/2001/XMLSchema" xmlns:p="http://schemas.microsoft.com/office/2006/metadata/properties" xmlns:ns2="94f6b1dc-b52d-4df2-99b3-55b82d7a0d03" xmlns:ns3="e2c36e4b-0d4d-48de-95dd-a775c8971280" targetNamespace="http://schemas.microsoft.com/office/2006/metadata/properties" ma:root="true" ma:fieldsID="48c8217889028b11d6427f0c1e9a7b84" ns2:_="" ns3:_="">
    <xsd:import namespace="94f6b1dc-b52d-4df2-99b3-55b82d7a0d03"/>
    <xsd:import namespace="e2c36e4b-0d4d-48de-95dd-a775c897128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f6b1dc-b52d-4df2-99b3-55b82d7a0d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c36e4b-0d4d-48de-95dd-a775c897128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fe1d7b9-6e61-4355-ade0-cc4417e7c75f}" ma:internalName="TaxCatchAll" ma:showField="CatchAllData" ma:web="e2c36e4b-0d4d-48de-95dd-a775c89712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2c36e4b-0d4d-48de-95dd-a775c8971280" xsi:nil="true"/>
    <lcf76f155ced4ddcb4097134ff3c332f xmlns="94f6b1dc-b52d-4df2-99b3-55b82d7a0d0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B1BC263-184E-40DE-8E0B-D9FE6752F9BE}"/>
</file>

<file path=customXml/itemProps2.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3.xml><?xml version="1.0" encoding="utf-8"?>
<ds:datastoreItem xmlns:ds="http://schemas.openxmlformats.org/officeDocument/2006/customXml" ds:itemID="{1A400CD9-4730-4442-B07F-C7CC12E31B6F}">
  <ds:schemaRefs>
    <ds:schemaRef ds:uri="http://www.w3.org/XML/1998/namespace"/>
    <ds:schemaRef ds:uri="4fa68556-e527-41a8-8fe0-ca53270d6849"/>
    <ds:schemaRef ds:uri="http://purl.org/dc/dcmitype/"/>
    <ds:schemaRef ds:uri="http://schemas.microsoft.com/office/2006/documentManagement/types"/>
    <ds:schemaRef ds:uri="http://purl.org/dc/elements/1.1/"/>
    <ds:schemaRef ds:uri="http://schemas.microsoft.com/sharepoint/v3"/>
    <ds:schemaRef ds:uri="http://schemas.microsoft.com/office/infopath/2007/PartnerControls"/>
    <ds:schemaRef ds:uri="http://schemas.openxmlformats.org/package/2006/metadata/core-properties"/>
    <ds:schemaRef ds:uri="3b86de50-e94e-4e35-ab30-83628ca558a0"/>
    <ds:schemaRef ds:uri="http://schemas.microsoft.com/office/2006/metadata/properties"/>
    <ds:schemaRef ds:uri="http://purl.org/dc/terms/"/>
    <ds:schemaRef ds:uri="41b8be0b-f50d-4aa7-86f0-45b40eee9fc5"/>
    <ds:schemaRef ds:uri="37949414-87cc-4b5c-94ba-0066ba653d95"/>
    <ds:schemaRef ds:uri="61dd04b6-279c-4608-bcae-c6f797ec6fda"/>
    <ds:schemaRef ds:uri="8e834e17-2d57-44e8-b92c-93935abe7473"/>
  </ds:schemaRefs>
</ds:datastoreItem>
</file>

<file path=docProps/app.xml><?xml version="1.0" encoding="utf-8"?>
<Properties xmlns="http://schemas.openxmlformats.org/officeDocument/2006/extended-properties" xmlns:vt="http://schemas.openxmlformats.org/officeDocument/2006/docPropsVTypes">
  <TotalTime>128</TotalTime>
  <Words>611</Words>
  <Application>Microsoft Office PowerPoint</Application>
  <PresentationFormat>Custom</PresentationFormat>
  <Paragraphs>46</Paragraphs>
  <Slides>2</Slides>
  <Notes>2</Notes>
  <HiddenSlides>0</HiddenSlides>
  <MMClips>0</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1</vt:i4>
      </vt:variant>
      <vt:variant>
        <vt:lpstr>Slide Titles</vt:lpstr>
      </vt:variant>
      <vt:variant>
        <vt:i4>2</vt:i4>
      </vt:variant>
    </vt:vector>
  </HeadingPairs>
  <TitlesOfParts>
    <vt:vector size="12" baseType="lpstr">
      <vt:lpstr>Aptos</vt:lpstr>
      <vt:lpstr>Calibri Light</vt:lpstr>
      <vt:lpstr>Arial</vt:lpstr>
      <vt:lpstr>Montserrat Light</vt:lpstr>
      <vt:lpstr>Calibri</vt:lpstr>
      <vt:lpstr>Montserrat</vt:lpstr>
      <vt:lpstr>Special registration</vt:lpstr>
      <vt:lpstr>Office 2013 - 2022 Theme</vt:lpstr>
      <vt:lpstr>1_Office 2013 - 2022 Theme</vt:lpstr>
      <vt:lpstr>think-cell Slide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Ellenor Wenck</cp:lastModifiedBy>
  <cp:revision>6</cp:revision>
  <dcterms:created xsi:type="dcterms:W3CDTF">2020-03-30T06:43:55Z</dcterms:created>
  <dcterms:modified xsi:type="dcterms:W3CDTF">2025-06-30T03:08:16Z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0x01010013ACF76D5CD0AF488CC6D8B59E98E1FE</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