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44" r:id="rId5"/>
  </p:sldMasterIdLst>
  <p:notesMasterIdLst>
    <p:notesMasterId r:id="rId8"/>
  </p:notesMasterIdLst>
  <p:handoutMasterIdLst>
    <p:handoutMasterId r:id="rId9"/>
  </p:handoutMasterIdLst>
  <p:sldIdLst>
    <p:sldId id="256"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BAB"/>
    <a:srgbClr val="FFFFFF"/>
    <a:srgbClr val="91A9F1"/>
    <a:srgbClr val="7B2DCD"/>
    <a:srgbClr val="E3D3F5"/>
    <a:srgbClr val="DAC4F2"/>
    <a:srgbClr val="C5A3EB"/>
    <a:srgbClr val="A46EE0"/>
    <a:srgbClr val="B487E5"/>
    <a:srgbClr val="1661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1656" y="102"/>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6/30/2025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30/06/2025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837379-4E0D-4FB5-8AEE-615F08D2F56D}" type="slidenum">
              <a:rPr lang="en-AU" smtClean="0"/>
              <a:t>1</a:t>
            </a:fld>
            <a:endParaRPr lang="en-AU"/>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E4DD5-FFD5-C8B8-C24A-046C61C850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3E64DD-6D49-8212-0EB7-B4DEB20224F4}"/>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D3315107-FB4D-82C6-07DF-3D864FEE422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E5EB512-8EEF-93BB-A440-D15B73843FAF}"/>
              </a:ext>
            </a:extLst>
          </p:cNvPr>
          <p:cNvSpPr>
            <a:spLocks noGrp="1"/>
          </p:cNvSpPr>
          <p:nvPr>
            <p:ph type="sldNum" sz="quarter" idx="5"/>
          </p:nvPr>
        </p:nvSpPr>
        <p:spPr/>
        <p:txBody>
          <a:bodyPr/>
          <a:lstStyle/>
          <a:p>
            <a:fld id="{38837379-4E0D-4FB5-8AEE-615F08D2F56D}" type="slidenum">
              <a:rPr lang="en-AU" smtClean="0"/>
              <a:t>2</a:t>
            </a:fld>
            <a:endParaRPr lang="en-AU"/>
          </a:p>
        </p:txBody>
      </p:sp>
    </p:spTree>
    <p:extLst>
      <p:ext uri="{BB962C8B-B14F-4D97-AF65-F5344CB8AC3E}">
        <p14:creationId xmlns:p14="http://schemas.microsoft.com/office/powerpoint/2010/main" val="109034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6/30/2025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6/30/2025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6/30/2025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03296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39449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03926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99997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915165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35966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30142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9437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6/30/2025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32213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42115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18111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6/30/2025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6/30/2025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6/30/2025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6/30/2025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6/30/2025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6/30/2025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6/30/2025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6/30/2025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79486847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3.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extLst>
              <p:ext uri="{D42A27DB-BD31-4B8C-83A1-F6EECF244321}">
                <p14:modId xmlns:p14="http://schemas.microsoft.com/office/powerpoint/2010/main" val="523079737"/>
              </p:ext>
            </p:ext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r>
              <a:rPr lang="en-US" sz="1400" dirty="0">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935359393"/>
              </p:ext>
            </p:extLst>
          </p:nvPr>
        </p:nvGraphicFramePr>
        <p:xfrm>
          <a:off x="1351419" y="3869808"/>
          <a:ext cx="9897150" cy="2449056"/>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1D0504)</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schemeClr val="tx1"/>
                          </a:solidFill>
                          <a:effectLst/>
                          <a:uLnTx/>
                          <a:uFillTx/>
                          <a:latin typeface="Montserrat Light"/>
                          <a:ea typeface="+mn-ea"/>
                          <a:cs typeface="+mn-cs"/>
                        </a:rPr>
                        <a:t>Earning </a:t>
                      </a:r>
                      <a:r>
                        <a:rPr lang="en-US" sz="3700" b="1" i="0" u="none" strike="noStrike" kern="1200" cap="none" spc="0" normalizeH="0" baseline="0" noProof="0" dirty="0">
                          <a:ln>
                            <a:noFill/>
                          </a:ln>
                          <a:solidFill>
                            <a:schemeClr val="tx1"/>
                          </a:solidFill>
                          <a:effectLst/>
                          <a:uLnTx/>
                          <a:uFillTx/>
                          <a:latin typeface="Montserrat Light"/>
                          <a:ea typeface="+mn-ea"/>
                          <a:cs typeface="+mn-cs"/>
                        </a:rPr>
                        <a:t>Trust-</a:t>
                      </a:r>
                      <a:r>
                        <a:rPr kumimoji="0" lang="en-US" sz="3700" b="1" i="0" u="none" strike="noStrike" kern="1200" cap="none" spc="0" normalizeH="0" baseline="0" noProof="0" dirty="0">
                          <a:ln>
                            <a:noFill/>
                          </a:ln>
                          <a:solidFill>
                            <a:schemeClr val="tx1"/>
                          </a:solidFill>
                          <a:effectLst/>
                          <a:uLnTx/>
                          <a:uFillTx/>
                          <a:latin typeface="Montserrat Light"/>
                          <a:ea typeface="+mn-ea"/>
                          <a:cs typeface="+mn-cs"/>
                        </a:rPr>
                        <a:t> Technique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1A9F1"/>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800" dirty="0">
                          <a:latin typeface="Montserrat Light"/>
                        </a:rPr>
                        <a:t>This technique will assist facilitators prepare for the co-design sessions by outlining how they will build trust with the participants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US" sz="1100" dirty="0" err="1">
                          <a:latin typeface="Montserrat Light" panose="00000400000000000000" pitchFamily="2" charset="0"/>
                        </a:rPr>
                        <a:t>likeonomics</a:t>
                      </a:r>
                      <a:r>
                        <a:rPr lang="en-US" sz="1100" dirty="0">
                          <a:latin typeface="Montserrat Light" panose="00000400000000000000" pitchFamily="2" charset="0"/>
                        </a:rPr>
                        <a:t> Rohit Bhargava 2021</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22431301"/>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latin typeface="Montserrat" panose="00000500000000000000" pitchFamily="2" charset="0"/>
                        </a:rPr>
                        <a:t>5 - Planning</a:t>
                      </a:r>
                    </a:p>
                  </a:txBody>
                  <a:tcPr>
                    <a:solidFill>
                      <a:srgbClr val="91A9F1"/>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00827432"/>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1D0504 – Earning Trust - Technique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Jan’25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r>
              <a:rPr lang="en-GB" sz="1400" dirty="0">
                <a:latin typeface="Montserrat Light" panose="00000400000000000000" pitchFamily="2" charset="0"/>
              </a:rPr>
              <a:t>Co.Design4All Pty Ltd</a:t>
            </a:r>
          </a:p>
          <a:p>
            <a:r>
              <a:rPr lang="en-GB" sz="1400" dirty="0">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algn="ctr"/>
            <a:r>
              <a:rPr lang="en-GB" sz="1400" dirty="0">
                <a:latin typeface="Montserrat Light" panose="00000400000000000000" pitchFamily="2" charset="0"/>
                <a:hlinkClick r:id="rId9"/>
              </a:rPr>
              <a:t>hello@codesign4all.com</a:t>
            </a:r>
            <a:r>
              <a:rPr lang="en-GB" sz="1400" dirty="0">
                <a:latin typeface="Montserrat Light" panose="00000400000000000000" pitchFamily="2" charset="0"/>
              </a:rPr>
              <a:t>                   </a:t>
            </a:r>
            <a:r>
              <a:rPr lang="en-GB" sz="1400" dirty="0">
                <a:latin typeface="Montserrat Light" panose="00000400000000000000" pitchFamily="2" charset="0"/>
                <a:hlinkClick r:id="rId7"/>
              </a:rPr>
              <a:t>www.codesign4all.com</a:t>
            </a:r>
            <a:r>
              <a:rPr lang="en-GB" sz="1400" dirty="0">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r>
              <a:rPr lang="en-GB" sz="800" dirty="0">
                <a:effectLst/>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GB" sz="800" dirty="0">
                <a:effectLst/>
                <a:latin typeface="Montserrat Light" panose="00000400000000000000" pitchFamily="2" charset="0"/>
                <a:ea typeface="Aptos" panose="020B0004020202020204" pitchFamily="34" charset="0"/>
                <a:cs typeface="Aptos" panose="020B0004020202020204" pitchFamily="34" charset="0"/>
              </a:rPr>
              <a:t> </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GB" sz="800" dirty="0">
                <a:effectLst/>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AU" sz="1100" dirty="0">
                <a:effectLst/>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3271077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7032EDD9-79A6-B725-9BA6-F033D9AEAE6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66ACCF1-5B41-C110-3068-043BFFE0F18D}"/>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66ACCF1-5B41-C110-3068-043BFFE0F18D}"/>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796EA949-D26D-6A16-C7A0-88668C5F9850}"/>
              </a:ext>
            </a:extLst>
          </p:cNvPr>
          <p:cNvSpPr>
            <a:spLocks noGrp="1"/>
          </p:cNvSpPr>
          <p:nvPr>
            <p:ph type="sldNum" sz="quarter" idx="12"/>
          </p:nvPr>
        </p:nvSpPr>
        <p:spPr>
          <a:xfrm>
            <a:off x="9287049" y="8399956"/>
            <a:ext cx="2834997" cy="479142"/>
          </a:xfrm>
        </p:spPr>
        <p:txBody>
          <a:bodyPr/>
          <a:lstStyle/>
          <a:p>
            <a:r>
              <a:rPr lang="en-US" sz="1400" dirty="0">
                <a:solidFill>
                  <a:srgbClr val="002060"/>
                </a:solidFill>
                <a:latin typeface="Montserrat Light" panose="00000400000000000000" pitchFamily="2" charset="0"/>
              </a:rPr>
              <a:t>Page 2 of 2</a:t>
            </a:r>
          </a:p>
        </p:txBody>
      </p:sp>
      <p:cxnSp>
        <p:nvCxnSpPr>
          <p:cNvPr id="12" name="Straight Connector 11">
            <a:extLst>
              <a:ext uri="{FF2B5EF4-FFF2-40B4-BE49-F238E27FC236}">
                <a16:creationId xmlns:a16="http://schemas.microsoft.com/office/drawing/2014/main" id="{6F126F68-849C-B8AF-DDBC-297745BEC1C9}"/>
              </a:ext>
            </a:extLst>
          </p:cNvPr>
          <p:cNvCxnSpPr>
            <a:cxnSpLocks/>
          </p:cNvCxnSpPr>
          <p:nvPr/>
        </p:nvCxnSpPr>
        <p:spPr>
          <a:xfrm>
            <a:off x="0" y="420303"/>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CFCBA60-AAFF-8FB4-02C6-6E0B46E79A4D}"/>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9657AB5A-93DB-DDE3-B2C2-D3D018B6BBF1}"/>
              </a:ext>
            </a:extLst>
          </p:cNvPr>
          <p:cNvSpPr/>
          <p:nvPr/>
        </p:nvSpPr>
        <p:spPr>
          <a:xfrm>
            <a:off x="0" y="776562"/>
            <a:ext cx="12599988" cy="687175"/>
          </a:xfrm>
          <a:prstGeom prst="rect">
            <a:avLst/>
          </a:prstGeom>
          <a:solidFill>
            <a:srgbClr val="91A9F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4625"/>
            <a:r>
              <a:rPr lang="en-US" sz="3600" b="1" dirty="0">
                <a:solidFill>
                  <a:schemeClr val="bg1"/>
                </a:solidFill>
                <a:latin typeface="Montserrat Light"/>
              </a:rPr>
              <a:t>Earning Trust</a:t>
            </a:r>
            <a:endParaRPr lang="en-AU" sz="3600" dirty="0">
              <a:solidFill>
                <a:schemeClr val="bg1"/>
              </a:solidFill>
            </a:endParaRPr>
          </a:p>
        </p:txBody>
      </p:sp>
      <p:sp>
        <p:nvSpPr>
          <p:cNvPr id="23" name="Rectangle 2">
            <a:extLst>
              <a:ext uri="{FF2B5EF4-FFF2-40B4-BE49-F238E27FC236}">
                <a16:creationId xmlns:a16="http://schemas.microsoft.com/office/drawing/2014/main" id="{12BBE7E4-8DA9-3486-ECC3-92E8C794C6ED}"/>
              </a:ext>
            </a:extLst>
          </p:cNvPr>
          <p:cNvSpPr>
            <a:spLocks noChangeArrowheads="1"/>
          </p:cNvSpPr>
          <p:nvPr/>
        </p:nvSpPr>
        <p:spPr bwMode="auto">
          <a:xfrm>
            <a:off x="4812814" y="1792747"/>
            <a:ext cx="7787174" cy="6419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indent="-171450">
              <a:lnSpc>
                <a:spcPct val="107000"/>
              </a:lnSpc>
              <a:spcAft>
                <a:spcPts val="800"/>
              </a:spcAft>
              <a:buFont typeface="Montserrat Light" panose="00000400000000000000" pitchFamily="2" charset="0"/>
              <a:buChar char="›"/>
            </a:pPr>
            <a:r>
              <a:rPr lang="en-AU" sz="1200" b="1" dirty="0">
                <a:solidFill>
                  <a:srgbClr val="002060"/>
                </a:solidFill>
                <a:latin typeface="Montserrat Light" panose="00000400000000000000" pitchFamily="2" charset="0"/>
              </a:rPr>
              <a:t>Truth</a:t>
            </a:r>
            <a:r>
              <a:rPr lang="en-AU" sz="1200" dirty="0">
                <a:solidFill>
                  <a:srgbClr val="002060"/>
                </a:solidFill>
                <a:latin typeface="Montserrat Light" panose="00000400000000000000" pitchFamily="2" charset="0"/>
              </a:rPr>
              <a:t> – </a:t>
            </a:r>
            <a:r>
              <a:rPr lang="en-US" sz="1200" dirty="0">
                <a:solidFill>
                  <a:srgbClr val="002060"/>
                </a:solidFill>
                <a:latin typeface="Montserrat Light" panose="00000400000000000000" pitchFamily="2" charset="0"/>
              </a:rPr>
              <a:t>Honesty and truth are not the same. People desire truth but often prefer to avoid brutal honesty. They want to steer clear of being overwhelmed by meaningless data, as too much information can obscure various unpleasant truths. Therefore, it's important to provide data that accurately reflects reality and is based on sound modeling, rather than wishful thinking or flawed assumptions. People are becoming increasingly skeptical of data that lacks explanation or context. Additionally, they want to connect with others who share their motivations and understand why certain issues matter. By revealing a bit of our personal "why" and background, we enhance the perception that we are speaking the truth. Being vulnerable in this process is not a negative thing. Strive for unexpected honesty, objective facts, and proactive integrity, and you will reach the truth.</a:t>
            </a:r>
          </a:p>
          <a:p>
            <a:pPr marL="171450" indent="-171450">
              <a:lnSpc>
                <a:spcPct val="107000"/>
              </a:lnSpc>
              <a:spcAft>
                <a:spcPts val="800"/>
              </a:spcAft>
              <a:buFont typeface="Montserrat Light" panose="00000400000000000000" pitchFamily="2" charset="0"/>
              <a:buChar char="›"/>
            </a:pPr>
            <a:r>
              <a:rPr lang="en-AU" sz="1200" b="1" dirty="0">
                <a:solidFill>
                  <a:srgbClr val="002060"/>
                </a:solidFill>
                <a:latin typeface="Montserrat Light" panose="00000400000000000000" pitchFamily="2" charset="0"/>
              </a:rPr>
              <a:t>Relevance </a:t>
            </a:r>
            <a:r>
              <a:rPr lang="en-AU" sz="1200" dirty="0">
                <a:solidFill>
                  <a:srgbClr val="002060"/>
                </a:solidFill>
                <a:latin typeface="Montserrat Light" panose="00000400000000000000" pitchFamily="2" charset="0"/>
              </a:rPr>
              <a:t>– </a:t>
            </a:r>
            <a:r>
              <a:rPr lang="en-US" sz="1200" dirty="0">
                <a:solidFill>
                  <a:srgbClr val="002060"/>
                </a:solidFill>
                <a:latin typeface="Montserrat Light" panose="00000400000000000000" pitchFamily="2" charset="0"/>
              </a:rPr>
              <a:t>Delivering on what someone else values requires understanding their perspective. Focus on the similarities between you and the other person. This involves active listening, providing a meaningful point of view, and grasping the surrounding context. Context plays a crucial role in how we perceive the significance of an event, object, or opinion. By leveraging context, you can craft a narrative that explains why your actions are meaningful.</a:t>
            </a:r>
            <a:endParaRPr lang="en-AU" sz="1200" dirty="0">
              <a:solidFill>
                <a:srgbClr val="002060"/>
              </a:solidFill>
              <a:latin typeface="Montserrat Light" panose="00000400000000000000" pitchFamily="2" charset="0"/>
            </a:endParaRPr>
          </a:p>
          <a:p>
            <a:pPr marL="171450" indent="-171450">
              <a:lnSpc>
                <a:spcPct val="107000"/>
              </a:lnSpc>
              <a:spcAft>
                <a:spcPts val="800"/>
              </a:spcAft>
              <a:buFont typeface="Montserrat Light" panose="00000400000000000000" pitchFamily="2" charset="0"/>
              <a:buChar char="›"/>
            </a:pPr>
            <a:r>
              <a:rPr lang="en-AU" sz="1200" b="1" dirty="0">
                <a:solidFill>
                  <a:srgbClr val="002060"/>
                </a:solidFill>
                <a:latin typeface="Montserrat Light" panose="00000400000000000000" pitchFamily="2" charset="0"/>
              </a:rPr>
              <a:t>Unselfishness</a:t>
            </a:r>
            <a:r>
              <a:rPr lang="en-AU" sz="1200" dirty="0">
                <a:solidFill>
                  <a:srgbClr val="002060"/>
                </a:solidFill>
                <a:latin typeface="Montserrat Light" panose="00000400000000000000" pitchFamily="2" charset="0"/>
              </a:rPr>
              <a:t> – </a:t>
            </a:r>
            <a:r>
              <a:rPr lang="en-US" sz="1200" dirty="0">
                <a:solidFill>
                  <a:srgbClr val="002060"/>
                </a:solidFill>
                <a:latin typeface="Montserrat Light" panose="00000400000000000000" pitchFamily="2" charset="0"/>
              </a:rPr>
              <a:t>Being unselfish means doing things without the expectation of immediate gain. It involves overcoming the belief that life is a zero-sum game with clear winners and losers. Valuing reciprocity is essential, as giving to others makes us better and happier individuals. Additionally, it requires us to move past our natural inclination towards short-term thinking. In the long run, acts of kindness towards others may lead to unexpected rewards. Essentially, being unselfish encompasses having empathy, giving freely, and providing value to those around us.</a:t>
            </a:r>
          </a:p>
          <a:p>
            <a:pPr marL="171450" indent="-171450">
              <a:lnSpc>
                <a:spcPct val="107000"/>
              </a:lnSpc>
              <a:spcAft>
                <a:spcPts val="800"/>
              </a:spcAft>
              <a:buFont typeface="Montserrat Light" panose="00000400000000000000" pitchFamily="2" charset="0"/>
              <a:buChar char="›"/>
            </a:pPr>
            <a:r>
              <a:rPr lang="en-AU" sz="1200" b="1" dirty="0">
                <a:solidFill>
                  <a:srgbClr val="002060"/>
                </a:solidFill>
                <a:latin typeface="Montserrat Light" panose="00000400000000000000" pitchFamily="2" charset="0"/>
              </a:rPr>
              <a:t>Simplicity</a:t>
            </a:r>
            <a:r>
              <a:rPr lang="en-AU" sz="1200" dirty="0">
                <a:solidFill>
                  <a:srgbClr val="002060"/>
                </a:solidFill>
                <a:latin typeface="Montserrat Light" panose="00000400000000000000" pitchFamily="2" charset="0"/>
              </a:rPr>
              <a:t> – </a:t>
            </a:r>
            <a:r>
              <a:rPr lang="en-US" sz="1200" dirty="0">
                <a:solidFill>
                  <a:srgbClr val="002060"/>
                </a:solidFill>
                <a:latin typeface="Montserrat Light" panose="00000400000000000000" pitchFamily="2" charset="0"/>
              </a:rPr>
              <a:t>The key to effective communication is using simple language and focusing on immediate needs, rather than getting caught up in unnecessary details. It's easy to overcomplicate things, but achieving simplicity is challenging. If you can master a core concept, make it highly shareable, and use natural language, you'll be well on your way to achieving clarity and simplicity.</a:t>
            </a:r>
          </a:p>
          <a:p>
            <a:pPr marL="171450" indent="-171450">
              <a:lnSpc>
                <a:spcPct val="107000"/>
              </a:lnSpc>
              <a:spcAft>
                <a:spcPts val="800"/>
              </a:spcAft>
              <a:buFont typeface="Montserrat Light" panose="00000400000000000000" pitchFamily="2" charset="0"/>
              <a:buChar char="›"/>
            </a:pPr>
            <a:r>
              <a:rPr lang="en-AU" sz="1200" b="1" dirty="0">
                <a:solidFill>
                  <a:srgbClr val="002060"/>
                </a:solidFill>
                <a:latin typeface="Montserrat Light"/>
              </a:rPr>
              <a:t>Timing </a:t>
            </a:r>
            <a:r>
              <a:rPr lang="en-AU" sz="1200" dirty="0">
                <a:solidFill>
                  <a:srgbClr val="002060"/>
                </a:solidFill>
                <a:latin typeface="Montserrat Light"/>
              </a:rPr>
              <a:t>– </a:t>
            </a:r>
            <a:r>
              <a:rPr lang="en-US" sz="1200" dirty="0">
                <a:solidFill>
                  <a:srgbClr val="002060"/>
                </a:solidFill>
                <a:latin typeface="Montserrat Light"/>
              </a:rPr>
              <a:t>Introducing your idea, building relationships, and presenting your product or concept at the right moment is crucial. If your audience isn't prepared to receive your message, your offer will likely be ignored. To enhance receptiveness, create a sense of urgency, connect your message to </a:t>
            </a:r>
            <a:r>
              <a:rPr lang="en-US" sz="1200">
                <a:solidFill>
                  <a:srgbClr val="002060"/>
                </a:solidFill>
                <a:latin typeface="Montserrat Light"/>
              </a:rPr>
              <a:t>existing habits or services of your audience, and incorporate relevant factors from current events to align </a:t>
            </a:r>
            <a:r>
              <a:rPr lang="en-US" sz="1200" dirty="0">
                <a:solidFill>
                  <a:srgbClr val="002060"/>
                </a:solidFill>
                <a:latin typeface="Montserrat Light"/>
              </a:rPr>
              <a:t>your proposal with what matters to them.</a:t>
            </a:r>
            <a:endParaRPr lang="en-AU" sz="1200" dirty="0">
              <a:solidFill>
                <a:srgbClr val="002060"/>
              </a:solidFill>
              <a:latin typeface="Montserrat Light"/>
            </a:endParaRPr>
          </a:p>
        </p:txBody>
      </p:sp>
      <p:sp>
        <p:nvSpPr>
          <p:cNvPr id="25" name="TextBox 24">
            <a:extLst>
              <a:ext uri="{FF2B5EF4-FFF2-40B4-BE49-F238E27FC236}">
                <a16:creationId xmlns:a16="http://schemas.microsoft.com/office/drawing/2014/main" id="{5E18EBA8-32BC-6E71-878D-D8EF51EC5A22}"/>
              </a:ext>
            </a:extLst>
          </p:cNvPr>
          <p:cNvSpPr txBox="1"/>
          <p:nvPr/>
        </p:nvSpPr>
        <p:spPr>
          <a:xfrm>
            <a:off x="278070" y="1700992"/>
            <a:ext cx="4566326" cy="1405513"/>
          </a:xfrm>
          <a:prstGeom prst="rect">
            <a:avLst/>
          </a:prstGeom>
          <a:noFill/>
        </p:spPr>
        <p:txBody>
          <a:bodyPr wrap="square">
            <a:spAutoFit/>
          </a:bodyPr>
          <a:lstStyle/>
          <a:p>
            <a:pPr algn="ctr">
              <a:spcAft>
                <a:spcPts val="600"/>
              </a:spcAft>
            </a:pPr>
            <a:r>
              <a:rPr lang="en-AU" sz="2400" b="1" dirty="0">
                <a:solidFill>
                  <a:srgbClr val="002BAB"/>
                </a:solidFill>
                <a:latin typeface="Montserrat Light" panose="00000400000000000000" pitchFamily="2" charset="0"/>
              </a:rPr>
              <a:t>TRUST = Truth + </a:t>
            </a:r>
          </a:p>
          <a:p>
            <a:pPr algn="ctr">
              <a:spcAft>
                <a:spcPts val="600"/>
              </a:spcAft>
            </a:pPr>
            <a:r>
              <a:rPr lang="en-AU" sz="2400" b="1" dirty="0">
                <a:solidFill>
                  <a:srgbClr val="002BAB"/>
                </a:solidFill>
                <a:latin typeface="Montserrat Light" panose="00000400000000000000" pitchFamily="2" charset="0"/>
              </a:rPr>
              <a:t>Relevance + Unselfishness </a:t>
            </a:r>
          </a:p>
          <a:p>
            <a:pPr algn="ctr">
              <a:spcAft>
                <a:spcPts val="600"/>
              </a:spcAft>
            </a:pPr>
            <a:r>
              <a:rPr lang="en-AU" sz="2400" b="1" dirty="0">
                <a:solidFill>
                  <a:srgbClr val="002BAB"/>
                </a:solidFill>
                <a:latin typeface="Montserrat Light" panose="00000400000000000000" pitchFamily="2" charset="0"/>
              </a:rPr>
              <a:t>+ Simplicity + Timing</a:t>
            </a:r>
          </a:p>
        </p:txBody>
      </p:sp>
      <p:grpSp>
        <p:nvGrpSpPr>
          <p:cNvPr id="27" name="Group 26">
            <a:extLst>
              <a:ext uri="{FF2B5EF4-FFF2-40B4-BE49-F238E27FC236}">
                <a16:creationId xmlns:a16="http://schemas.microsoft.com/office/drawing/2014/main" id="{4A7AE92D-D26B-245F-EE7B-5A722810A6A6}"/>
              </a:ext>
            </a:extLst>
          </p:cNvPr>
          <p:cNvGrpSpPr/>
          <p:nvPr/>
        </p:nvGrpSpPr>
        <p:grpSpPr>
          <a:xfrm>
            <a:off x="-138684" y="3416391"/>
            <a:ext cx="5399834" cy="4486368"/>
            <a:chOff x="-27068" y="3392108"/>
            <a:chExt cx="5399834" cy="4486368"/>
          </a:xfrm>
        </p:grpSpPr>
        <p:sp>
          <p:nvSpPr>
            <p:cNvPr id="3" name="TextBox 2">
              <a:extLst>
                <a:ext uri="{FF2B5EF4-FFF2-40B4-BE49-F238E27FC236}">
                  <a16:creationId xmlns:a16="http://schemas.microsoft.com/office/drawing/2014/main" id="{A3A1C39E-FEE5-9799-EAC2-B652E488E5EC}"/>
                </a:ext>
              </a:extLst>
            </p:cNvPr>
            <p:cNvSpPr txBox="1"/>
            <p:nvPr/>
          </p:nvSpPr>
          <p:spPr>
            <a:xfrm>
              <a:off x="-27068" y="5475433"/>
              <a:ext cx="959363" cy="430887"/>
            </a:xfrm>
            <a:prstGeom prst="rect">
              <a:avLst/>
            </a:prstGeom>
            <a:noFill/>
          </p:spPr>
          <p:txBody>
            <a:bodyPr wrap="square">
              <a:spAutoFit/>
            </a:bodyPr>
            <a:lstStyle/>
            <a:p>
              <a:pPr algn="ctr"/>
              <a:r>
                <a:rPr lang="en-US" sz="1100" b="1" dirty="0">
                  <a:latin typeface="Montserrat Light" panose="00000400000000000000" pitchFamily="2" charset="0"/>
                </a:rPr>
                <a:t>Not</a:t>
              </a:r>
            </a:p>
            <a:p>
              <a:pPr algn="ctr"/>
              <a:r>
                <a:rPr lang="en-US" sz="1100" b="1" dirty="0">
                  <a:latin typeface="Montserrat Light" panose="00000400000000000000" pitchFamily="2" charset="0"/>
                </a:rPr>
                <a:t>-Likable</a:t>
              </a:r>
            </a:p>
          </p:txBody>
        </p:sp>
        <p:sp>
          <p:nvSpPr>
            <p:cNvPr id="4" name="Rectangle: Rounded Corners 3">
              <a:extLst>
                <a:ext uri="{FF2B5EF4-FFF2-40B4-BE49-F238E27FC236}">
                  <a16:creationId xmlns:a16="http://schemas.microsoft.com/office/drawing/2014/main" id="{AEB0F57E-F950-1115-935B-DC0F576A387F}"/>
                </a:ext>
              </a:extLst>
            </p:cNvPr>
            <p:cNvSpPr/>
            <p:nvPr/>
          </p:nvSpPr>
          <p:spPr>
            <a:xfrm>
              <a:off x="813549" y="3839214"/>
              <a:ext cx="1693626" cy="1620000"/>
            </a:xfrm>
            <a:prstGeom prst="roundRect">
              <a:avLst/>
            </a:prstGeom>
            <a:solidFill>
              <a:srgbClr val="91A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dirty="0">
                  <a:solidFill>
                    <a:srgbClr val="002BAB"/>
                  </a:solidFill>
                  <a:latin typeface="Montserrat Light" panose="00000400000000000000" pitchFamily="2" charset="0"/>
                </a:rPr>
                <a:t>Competent Jerk </a:t>
              </a:r>
            </a:p>
            <a:p>
              <a:pPr algn="ctr"/>
              <a:r>
                <a:rPr lang="en-AU" sz="1400" dirty="0">
                  <a:solidFill>
                    <a:schemeClr val="tx1"/>
                  </a:solidFill>
                  <a:latin typeface="Montserrat Light" panose="00000400000000000000" pitchFamily="2" charset="0"/>
                </a:rPr>
                <a:t>(mostly avoided)</a:t>
              </a:r>
            </a:p>
          </p:txBody>
        </p:sp>
        <p:sp>
          <p:nvSpPr>
            <p:cNvPr id="5" name="Rectangle: Rounded Corners 4">
              <a:extLst>
                <a:ext uri="{FF2B5EF4-FFF2-40B4-BE49-F238E27FC236}">
                  <a16:creationId xmlns:a16="http://schemas.microsoft.com/office/drawing/2014/main" id="{7EA8CF13-EAA6-2A54-AE13-89689E005F13}"/>
                </a:ext>
              </a:extLst>
            </p:cNvPr>
            <p:cNvSpPr/>
            <p:nvPr/>
          </p:nvSpPr>
          <p:spPr>
            <a:xfrm>
              <a:off x="2774838" y="3839214"/>
              <a:ext cx="1695600" cy="1620000"/>
            </a:xfrm>
            <a:prstGeom prst="roundRect">
              <a:avLst/>
            </a:prstGeom>
            <a:solidFill>
              <a:srgbClr val="91A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Lovable </a:t>
              </a:r>
            </a:p>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Star</a:t>
              </a:r>
            </a:p>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(desperately wanted)</a:t>
              </a:r>
            </a:p>
          </p:txBody>
        </p:sp>
        <p:sp>
          <p:nvSpPr>
            <p:cNvPr id="7" name="Rectangle: Rounded Corners 6">
              <a:extLst>
                <a:ext uri="{FF2B5EF4-FFF2-40B4-BE49-F238E27FC236}">
                  <a16:creationId xmlns:a16="http://schemas.microsoft.com/office/drawing/2014/main" id="{4357EF03-BDEA-89C2-844B-44760EAA33CA}"/>
                </a:ext>
              </a:extLst>
            </p:cNvPr>
            <p:cNvSpPr/>
            <p:nvPr/>
          </p:nvSpPr>
          <p:spPr>
            <a:xfrm>
              <a:off x="813549" y="5715570"/>
              <a:ext cx="1693626" cy="1620000"/>
            </a:xfrm>
            <a:prstGeom prst="roundRect">
              <a:avLst/>
            </a:prstGeom>
            <a:solidFill>
              <a:srgbClr val="91A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Incompetent</a:t>
              </a:r>
            </a:p>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Jerk </a:t>
              </a:r>
            </a:p>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(mostly avoided)</a:t>
              </a:r>
            </a:p>
          </p:txBody>
        </p:sp>
        <p:sp>
          <p:nvSpPr>
            <p:cNvPr id="11" name="Rectangle: Rounded Corners 10">
              <a:extLst>
                <a:ext uri="{FF2B5EF4-FFF2-40B4-BE49-F238E27FC236}">
                  <a16:creationId xmlns:a16="http://schemas.microsoft.com/office/drawing/2014/main" id="{0A383008-E49A-C0D5-15FA-98391897A2FB}"/>
                </a:ext>
              </a:extLst>
            </p:cNvPr>
            <p:cNvSpPr/>
            <p:nvPr/>
          </p:nvSpPr>
          <p:spPr>
            <a:xfrm>
              <a:off x="2774838" y="5715569"/>
              <a:ext cx="1695600" cy="1620000"/>
            </a:xfrm>
            <a:prstGeom prst="roundRect">
              <a:avLst/>
            </a:prstGeom>
            <a:solidFill>
              <a:srgbClr val="91A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Lovable </a:t>
              </a:r>
            </a:p>
            <a:p>
              <a:pPr marL="0" marR="0" lvl="0" indent="0" algn="ctr" defTabSz="970028" rtl="0" eaLnBrk="1" fontAlgn="auto" latinLnBrk="0" hangingPunct="1">
                <a:lnSpc>
                  <a:spcPct val="100000"/>
                </a:lnSpc>
                <a:spcBef>
                  <a:spcPts val="0"/>
                </a:spcBef>
                <a:spcAft>
                  <a:spcPts val="0"/>
                </a:spcAft>
                <a:buClrTx/>
                <a:buSzTx/>
                <a:buFontTx/>
                <a:buNone/>
                <a:tabLst/>
                <a:defRPr/>
              </a:pPr>
              <a:r>
                <a:rPr lang="en-AU" sz="1600" b="1" dirty="0">
                  <a:solidFill>
                    <a:srgbClr val="002BAB"/>
                  </a:solidFill>
                  <a:latin typeface="Montserrat Light" panose="00000400000000000000" pitchFamily="2" charset="0"/>
                </a:rPr>
                <a:t>Fool</a:t>
              </a:r>
              <a:endParaRPr kumimoji="0" lang="en-AU" sz="1600" b="1"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endParaRPr>
            </a:p>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(mildly wanted)</a:t>
              </a:r>
            </a:p>
          </p:txBody>
        </p:sp>
        <p:cxnSp>
          <p:nvCxnSpPr>
            <p:cNvPr id="13" name="Straight Arrow Connector 12">
              <a:extLst>
                <a:ext uri="{FF2B5EF4-FFF2-40B4-BE49-F238E27FC236}">
                  <a16:creationId xmlns:a16="http://schemas.microsoft.com/office/drawing/2014/main" id="{62C1C9CF-F860-E2BA-688E-BF1D2AF0C505}"/>
                </a:ext>
              </a:extLst>
            </p:cNvPr>
            <p:cNvCxnSpPr>
              <a:cxnSpLocks/>
            </p:cNvCxnSpPr>
            <p:nvPr/>
          </p:nvCxnSpPr>
          <p:spPr>
            <a:xfrm>
              <a:off x="2635901" y="3943097"/>
              <a:ext cx="0" cy="3392472"/>
            </a:xfrm>
            <a:prstGeom prst="straightConnector1">
              <a:avLst/>
            </a:prstGeom>
            <a:ln w="38100">
              <a:solidFill>
                <a:schemeClr val="bg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53638EA-FFCA-D8F7-E8A3-6E598820E56D}"/>
                </a:ext>
              </a:extLst>
            </p:cNvPr>
            <p:cNvCxnSpPr>
              <a:cxnSpLocks/>
            </p:cNvCxnSpPr>
            <p:nvPr/>
          </p:nvCxnSpPr>
          <p:spPr>
            <a:xfrm flipH="1">
              <a:off x="935049" y="5587453"/>
              <a:ext cx="3459790" cy="0"/>
            </a:xfrm>
            <a:prstGeom prst="straightConnector1">
              <a:avLst/>
            </a:prstGeom>
            <a:ln w="38100">
              <a:solidFill>
                <a:schemeClr val="bg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089999D-B107-1D8B-A04A-ACF12642DDAB}"/>
                </a:ext>
              </a:extLst>
            </p:cNvPr>
            <p:cNvSpPr txBox="1"/>
            <p:nvPr/>
          </p:nvSpPr>
          <p:spPr>
            <a:xfrm>
              <a:off x="1900335" y="3392108"/>
              <a:ext cx="1471132" cy="430887"/>
            </a:xfrm>
            <a:prstGeom prst="rect">
              <a:avLst/>
            </a:prstGeom>
            <a:noFill/>
          </p:spPr>
          <p:txBody>
            <a:bodyPr wrap="square">
              <a:spAutoFit/>
            </a:bodyPr>
            <a:lstStyle/>
            <a:p>
              <a:pPr algn="ctr"/>
              <a:r>
                <a:rPr lang="en-US" sz="1100" b="1" dirty="0">
                  <a:latin typeface="Montserrat Light" panose="00000400000000000000" pitchFamily="2" charset="0"/>
                </a:rPr>
                <a:t>Highly </a:t>
              </a:r>
            </a:p>
            <a:p>
              <a:pPr algn="ctr"/>
              <a:r>
                <a:rPr lang="en-US" sz="1100" b="1" dirty="0">
                  <a:latin typeface="Montserrat Light" panose="00000400000000000000" pitchFamily="2" charset="0"/>
                </a:rPr>
                <a:t>Competent</a:t>
              </a:r>
            </a:p>
          </p:txBody>
        </p:sp>
        <p:sp>
          <p:nvSpPr>
            <p:cNvPr id="18" name="TextBox 17">
              <a:extLst>
                <a:ext uri="{FF2B5EF4-FFF2-40B4-BE49-F238E27FC236}">
                  <a16:creationId xmlns:a16="http://schemas.microsoft.com/office/drawing/2014/main" id="{96070FF3-78D9-BAB6-C31B-A0AEF5E5ECB8}"/>
                </a:ext>
              </a:extLst>
            </p:cNvPr>
            <p:cNvSpPr txBox="1"/>
            <p:nvPr/>
          </p:nvSpPr>
          <p:spPr>
            <a:xfrm>
              <a:off x="1900335" y="7447589"/>
              <a:ext cx="1471132" cy="430887"/>
            </a:xfrm>
            <a:prstGeom prst="rect">
              <a:avLst/>
            </a:prstGeom>
            <a:noFill/>
          </p:spPr>
          <p:txBody>
            <a:bodyPr wrap="square">
              <a:spAutoFit/>
            </a:bodyPr>
            <a:lstStyle/>
            <a:p>
              <a:pPr algn="ctr"/>
              <a:r>
                <a:rPr lang="en-US" sz="1100" b="1" dirty="0">
                  <a:latin typeface="Montserrat Light" panose="00000400000000000000" pitchFamily="2" charset="0"/>
                </a:rPr>
                <a:t>Low </a:t>
              </a:r>
            </a:p>
            <a:p>
              <a:pPr algn="ctr"/>
              <a:r>
                <a:rPr lang="en-US" sz="1100" b="1" dirty="0">
                  <a:latin typeface="Montserrat Light" panose="00000400000000000000" pitchFamily="2" charset="0"/>
                </a:rPr>
                <a:t>Competence</a:t>
              </a:r>
            </a:p>
          </p:txBody>
        </p:sp>
        <p:sp>
          <p:nvSpPr>
            <p:cNvPr id="26" name="TextBox 25">
              <a:extLst>
                <a:ext uri="{FF2B5EF4-FFF2-40B4-BE49-F238E27FC236}">
                  <a16:creationId xmlns:a16="http://schemas.microsoft.com/office/drawing/2014/main" id="{E4A1F292-04B3-4ABD-1826-B7F50BA99C75}"/>
                </a:ext>
              </a:extLst>
            </p:cNvPr>
            <p:cNvSpPr txBox="1"/>
            <p:nvPr/>
          </p:nvSpPr>
          <p:spPr>
            <a:xfrm>
              <a:off x="4006373" y="5379979"/>
              <a:ext cx="1366393" cy="430887"/>
            </a:xfrm>
            <a:prstGeom prst="rect">
              <a:avLst/>
            </a:prstGeom>
            <a:noFill/>
          </p:spPr>
          <p:txBody>
            <a:bodyPr wrap="square">
              <a:spAutoFit/>
            </a:bodyPr>
            <a:lstStyle/>
            <a:p>
              <a:pPr algn="ctr"/>
              <a:r>
                <a:rPr lang="en-US" sz="1100" b="1" dirty="0">
                  <a:latin typeface="Montserrat Light" panose="00000400000000000000" pitchFamily="2" charset="0"/>
                </a:rPr>
                <a:t>Highly </a:t>
              </a:r>
            </a:p>
            <a:p>
              <a:pPr algn="ctr"/>
              <a:r>
                <a:rPr lang="en-US" sz="1100" b="1" dirty="0">
                  <a:latin typeface="Montserrat Light" panose="00000400000000000000" pitchFamily="2" charset="0"/>
                </a:rPr>
                <a:t>Likable</a:t>
              </a:r>
            </a:p>
          </p:txBody>
        </p:sp>
      </p:grpSp>
      <p:graphicFrame>
        <p:nvGraphicFramePr>
          <p:cNvPr id="29" name="Table 28">
            <a:extLst>
              <a:ext uri="{FF2B5EF4-FFF2-40B4-BE49-F238E27FC236}">
                <a16:creationId xmlns:a16="http://schemas.microsoft.com/office/drawing/2014/main" id="{A575C5F6-CF39-C832-4068-2D42FD5266C6}"/>
              </a:ext>
            </a:extLst>
          </p:cNvPr>
          <p:cNvGraphicFramePr>
            <a:graphicFrameLocks noGrp="1"/>
          </p:cNvGraphicFramePr>
          <p:nvPr>
            <p:extLst>
              <p:ext uri="{D42A27DB-BD31-4B8C-83A1-F6EECF244321}">
                <p14:modId xmlns:p14="http://schemas.microsoft.com/office/powerpoint/2010/main" val="3028714447"/>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6087650">
                  <a:extLst>
                    <a:ext uri="{9D8B030D-6E8A-4147-A177-3AD203B41FA5}">
                      <a16:colId xmlns:a16="http://schemas.microsoft.com/office/drawing/2014/main" val="2219345220"/>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CD4A_1D0504_Earning Trust-Technique_v1.0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sp>
        <p:nvSpPr>
          <p:cNvPr id="31" name="TextBox 30">
            <a:extLst>
              <a:ext uri="{FF2B5EF4-FFF2-40B4-BE49-F238E27FC236}">
                <a16:creationId xmlns:a16="http://schemas.microsoft.com/office/drawing/2014/main" id="{8A046FB0-E815-C353-44FD-6B88715ACF47}"/>
              </a:ext>
            </a:extLst>
          </p:cNvPr>
          <p:cNvSpPr txBox="1"/>
          <p:nvPr/>
        </p:nvSpPr>
        <p:spPr>
          <a:xfrm>
            <a:off x="410050" y="8072084"/>
            <a:ext cx="4402764" cy="253916"/>
          </a:xfrm>
          <a:prstGeom prst="rect">
            <a:avLst/>
          </a:prstGeom>
          <a:noFill/>
        </p:spPr>
        <p:txBody>
          <a:bodyPr wrap="square">
            <a:spAutoFit/>
          </a:bodyPr>
          <a:lstStyle/>
          <a:p>
            <a:pPr defTabSz="1199967">
              <a:defRPr/>
            </a:pPr>
            <a:r>
              <a:rPr lang="en-US" sz="1050" i="1" u="sng" kern="1200" dirty="0">
                <a:solidFill>
                  <a:schemeClr val="tx1"/>
                </a:solidFill>
                <a:latin typeface="Montserrat" panose="00000500000000000000" pitchFamily="2" charset="0"/>
                <a:ea typeface="+mn-ea"/>
                <a:cs typeface="+mn-cs"/>
              </a:rPr>
              <a:t>Tool Citation:</a:t>
            </a:r>
            <a:r>
              <a:rPr lang="en-US" sz="1050" i="1" kern="1200" dirty="0">
                <a:solidFill>
                  <a:schemeClr val="tx1"/>
                </a:solidFill>
                <a:latin typeface="Montserrat" panose="00000500000000000000" pitchFamily="2" charset="0"/>
                <a:ea typeface="+mn-ea"/>
                <a:cs typeface="+mn-cs"/>
              </a:rPr>
              <a:t> </a:t>
            </a:r>
            <a:r>
              <a:rPr lang="en-US" sz="1050" dirty="0" err="1">
                <a:latin typeface="Montserrat Light" panose="00000400000000000000" pitchFamily="2" charset="0"/>
              </a:rPr>
              <a:t>likeonomics</a:t>
            </a:r>
            <a:r>
              <a:rPr lang="en-US" sz="1050" dirty="0">
                <a:latin typeface="Montserrat Light" panose="00000400000000000000" pitchFamily="2" charset="0"/>
              </a:rPr>
              <a:t> Rohit Bhargava 2021</a:t>
            </a:r>
          </a:p>
        </p:txBody>
      </p:sp>
      <p:pic>
        <p:nvPicPr>
          <p:cNvPr id="8" name="Picture 7" descr="Purple and purple letters on a black background&#10;&#10;Description automatically generated">
            <a:extLst>
              <a:ext uri="{FF2B5EF4-FFF2-40B4-BE49-F238E27FC236}">
                <a16:creationId xmlns:a16="http://schemas.microsoft.com/office/drawing/2014/main" id="{95477E38-95C4-EB82-4C13-1A0D4C782494}"/>
              </a:ext>
            </a:extLst>
          </p:cNvPr>
          <p:cNvPicPr>
            <a:picLocks noChangeAspect="1"/>
          </p:cNvPicPr>
          <p:nvPr/>
        </p:nvPicPr>
        <p:blipFill>
          <a:blip r:embed="rId7"/>
          <a:stretch>
            <a:fillRect/>
          </a:stretch>
        </p:blipFill>
        <p:spPr>
          <a:xfrm>
            <a:off x="153424" y="457006"/>
            <a:ext cx="2163891" cy="326752"/>
          </a:xfrm>
          <a:prstGeom prst="rect">
            <a:avLst/>
          </a:prstGeom>
        </p:spPr>
      </p:pic>
    </p:spTree>
    <p:extLst>
      <p:ext uri="{BB962C8B-B14F-4D97-AF65-F5344CB8AC3E}">
        <p14:creationId xmlns:p14="http://schemas.microsoft.com/office/powerpoint/2010/main" val="25452366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4f6b1dc-b52d-4df2-99b3-55b82d7a0d03">
      <Terms xmlns="http://schemas.microsoft.com/office/infopath/2007/PartnerControls"/>
    </lcf76f155ced4ddcb4097134ff3c332f>
    <TaxCatchAll xmlns="e2c36e4b-0d4d-48de-95dd-a775c8971280" xsi:nil="true"/>
  </documentManagement>
</p:properties>
</file>

<file path=customXml/itemProps1.xml><?xml version="1.0" encoding="utf-8"?>
<ds:datastoreItem xmlns:ds="http://schemas.openxmlformats.org/officeDocument/2006/customXml" ds:itemID="{CF2A21CA-CE41-4E02-9ACA-59853D18EC78}"/>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1A400CD9-4730-4442-B07F-C7CC12E31B6F}">
  <ds:schemaRefs>
    <ds:schemaRef ds:uri="http://schemas.openxmlformats.org/package/2006/metadata/core-properties"/>
    <ds:schemaRef ds:uri="http://schemas.microsoft.com/sharepoint/v3"/>
    <ds:schemaRef ds:uri="http://schemas.microsoft.com/office/2006/metadata/properties"/>
    <ds:schemaRef ds:uri="http://purl.org/dc/elements/1.1/"/>
    <ds:schemaRef ds:uri="http://www.w3.org/XML/1998/namespace"/>
    <ds:schemaRef ds:uri="http://purl.org/dc/dcmitype/"/>
    <ds:schemaRef ds:uri="http://schemas.microsoft.com/office/infopath/2007/PartnerControls"/>
    <ds:schemaRef ds:uri="http://purl.org/dc/terms/"/>
    <ds:schemaRef ds:uri="http://schemas.microsoft.com/office/2006/documentManagement/types"/>
    <ds:schemaRef ds:uri="4fa68556-e527-41a8-8fe0-ca53270d6849"/>
    <ds:schemaRef ds:uri="3b86de50-e94e-4e35-ab30-83628ca558a0"/>
    <ds:schemaRef ds:uri="94f6b1dc-b52d-4df2-99b3-55b82d7a0d03"/>
    <ds:schemaRef ds:uri="e2c36e4b-0d4d-48de-95dd-a775c8971280"/>
    <ds:schemaRef ds:uri="37949414-87cc-4b5c-94ba-0066ba653d95"/>
    <ds:schemaRef ds:uri="41b8be0b-f50d-4aa7-86f0-45b40eee9fc5"/>
    <ds:schemaRef ds:uri="8e834e17-2d57-44e8-b92c-93935abe7473"/>
    <ds:schemaRef ds:uri="61dd04b6-279c-4608-bcae-c6f797ec6fda"/>
  </ds:schemaRefs>
</ds:datastoreItem>
</file>

<file path=docProps/app.xml><?xml version="1.0" encoding="utf-8"?>
<Properties xmlns="http://schemas.openxmlformats.org/officeDocument/2006/extended-properties" xmlns:vt="http://schemas.openxmlformats.org/officeDocument/2006/docPropsVTypes">
  <TotalTime>1634</TotalTime>
  <Words>951</Words>
  <Application>Microsoft Office PowerPoint</Application>
  <PresentationFormat>Custom</PresentationFormat>
  <Paragraphs>58</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Aptos</vt:lpstr>
      <vt:lpstr>Calibri Light</vt:lpstr>
      <vt:lpstr>Montserrat Light</vt:lpstr>
      <vt:lpstr>Arial</vt:lpstr>
      <vt:lpstr>Montserrat</vt:lpstr>
      <vt:lpstr>Calibri</vt:lpstr>
      <vt:lpstr>Special registration</vt:lpstr>
      <vt:lpstr>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Ellenor Wenck</cp:lastModifiedBy>
  <cp:revision>16</cp:revision>
  <dcterms:created xsi:type="dcterms:W3CDTF">2020-03-30T06:43:55Z</dcterms:created>
  <dcterms:modified xsi:type="dcterms:W3CDTF">2025-06-30T03:13:21Z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