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1661D5"/>
    <a:srgbClr val="E8F0FC"/>
    <a:srgbClr val="D2E1FA"/>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6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5719B-5B27-BC7E-8C8B-91433D5DE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6DF52-2CE9-35B4-4CD0-17EC8F2CFB67}"/>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E5C6317-ABCB-8B6A-E8B2-C0E14331E00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0180151-C67C-3125-92EC-98F3A457E3D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2124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933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8678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11248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1040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66564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91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02743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25358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0886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8511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6583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4635027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defTabSz="931324">
              <a:defRPr/>
            </a:pPr>
            <a:r>
              <a:rPr lang="en-US" sz="1344" dirty="0">
                <a:solidFill>
                  <a:srgbClr val="A71BD5"/>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244603410"/>
              </p:ext>
            </p:extLst>
          </p:nvPr>
        </p:nvGraphicFramePr>
        <p:xfrm>
          <a:off x="1548699" y="3894923"/>
          <a:ext cx="9502590" cy="2854182"/>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2D0604)</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Communications </a:t>
                      </a:r>
                      <a:r>
                        <a:rPr lang="en-US" sz="3600" b="1" i="0" u="none" strike="noStrike" kern="1200" cap="none" spc="0" normalizeH="0" baseline="0" noProof="0" dirty="0">
                          <a:ln>
                            <a:noFill/>
                          </a:ln>
                          <a:solidFill>
                            <a:srgbClr val="FFFFFF"/>
                          </a:solidFill>
                          <a:effectLst/>
                          <a:uLnTx/>
                          <a:uFillTx/>
                          <a:latin typeface="Montserrat Light"/>
                          <a:ea typeface="+mn-ea"/>
                          <a:cs typeface="+mn-cs"/>
                        </a:rPr>
                        <a:t>Model</a:t>
                      </a: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 for Inducting Participants</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A71BD5"/>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400" b="0" i="0" u="none" strike="noStrike" kern="1200" cap="none" spc="0" normalizeH="0" baseline="0" noProof="0" dirty="0">
                          <a:ln>
                            <a:noFill/>
                          </a:ln>
                          <a:solidFill>
                            <a:prstClr val="black"/>
                          </a:solidFill>
                          <a:effectLst/>
                          <a:uLnTx/>
                          <a:uFillTx/>
                          <a:latin typeface="Montserrat Light"/>
                          <a:ea typeface="+mn-ea"/>
                          <a:cs typeface="+mn-cs"/>
                        </a:rPr>
                        <a:t>This tool provides ideas for how to manage difficult behaviours within a workshop setting</a:t>
                      </a:r>
                      <a:r>
                        <a:rPr lang="en-GB" sz="1400" b="0" i="0" u="none" strike="noStrike" kern="1200" cap="none" spc="0" normalizeH="0" baseline="0" noProof="0" dirty="0">
                          <a:ln>
                            <a:noFill/>
                          </a:ln>
                          <a:solidFill>
                            <a:prstClr val="black"/>
                          </a:solidFill>
                          <a:effectLst/>
                          <a:uLnTx/>
                          <a:uFillTx/>
                          <a:latin typeface="Montserrat Light"/>
                          <a:ea typeface="+mn-ea"/>
                          <a:cs typeface="+mn-cs"/>
                        </a:rPr>
                        <a:t>.  It is very useful to present during a workshop once you have discovered people are very extroverted and derail conversations by repeating what has been said just to be heard.  Introduce it as your approach to making up time and ensuring the remainder of the workshop is dedicated to hearing new ideas and significant insights.</a:t>
                      </a:r>
                      <a:endParaRPr kumimoji="0" lang="en-GB" sz="1400" b="0" i="0" u="none" strike="noStrike" kern="1200" cap="none" spc="0" normalizeH="0" baseline="0" noProof="0" dirty="0">
                        <a:ln>
                          <a:noFill/>
                        </a:ln>
                        <a:solidFill>
                          <a:prstClr val="black"/>
                        </a:solidFill>
                        <a:effectLst/>
                        <a:uLnTx/>
                        <a:uFillTx/>
                        <a:latin typeface="Montserrat Light"/>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https://200millioncoach.com/wait-article </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panose="00000500000000000000" pitchFamily="2" charset="0"/>
                        </a:rPr>
                        <a:t>6 - Recruitment</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211859032"/>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a:r>
                        <a:rPr lang="en-GB" sz="1200" dirty="0">
                          <a:solidFill>
                            <a:srgbClr val="A71BD5"/>
                          </a:solidFill>
                        </a:rPr>
                        <a:t>Tool ID 2D0604 – Communications model for Inducting Participants – </a:t>
                      </a:r>
                      <a:r>
                        <a:rPr lang="en-GB" sz="1200" i="1" dirty="0">
                          <a:solidFill>
                            <a:srgbClr val="A71BD5"/>
                          </a:solidFill>
                        </a:rPr>
                        <a:t>Technique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defTabSz="931324">
              <a:defRPr/>
            </a:pPr>
            <a:r>
              <a:rPr lang="en-GB" sz="1344" dirty="0">
                <a:solidFill>
                  <a:srgbClr val="A71BD5"/>
                </a:solidFill>
                <a:latin typeface="Montserrat Light" panose="00000400000000000000" pitchFamily="2" charset="0"/>
              </a:rPr>
              <a:t>Co.Design4All Pty Ltd</a:t>
            </a:r>
          </a:p>
          <a:p>
            <a:pPr defTabSz="931324">
              <a:defRPr/>
            </a:pPr>
            <a:r>
              <a:rPr lang="en-GB" sz="1344" dirty="0">
                <a:solidFill>
                  <a:srgbClr val="A71BD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algn="ctr" defTabSz="931324">
              <a:defRPr/>
            </a:pPr>
            <a:r>
              <a:rPr lang="en-GB" sz="1344" dirty="0">
                <a:solidFill>
                  <a:srgbClr val="002BAB"/>
                </a:solidFill>
                <a:latin typeface="Montserrat Light" panose="00000400000000000000" pitchFamily="2" charset="0"/>
                <a:hlinkClick r:id="rId9"/>
              </a:rPr>
              <a:t>hello@codesign4all.com</a:t>
            </a:r>
            <a:r>
              <a:rPr lang="en-GB" sz="1344" dirty="0">
                <a:solidFill>
                  <a:srgbClr val="002BAB"/>
                </a:solidFill>
                <a:latin typeface="Montserrat Light" panose="00000400000000000000" pitchFamily="2" charset="0"/>
              </a:rPr>
              <a:t>                   </a:t>
            </a:r>
            <a:r>
              <a:rPr lang="en-GB" sz="1344" dirty="0">
                <a:solidFill>
                  <a:srgbClr val="002BAB"/>
                </a:solidFill>
                <a:latin typeface="Montserrat Light" panose="00000400000000000000" pitchFamily="2" charset="0"/>
                <a:hlinkClick r:id="rId7"/>
              </a:rPr>
              <a:t>www.codesign4all.com</a:t>
            </a:r>
            <a:r>
              <a:rPr lang="en-GB" sz="1344"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2F8F3134-EC49-3D4E-05DE-ACAB5E07A97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A974C34-AE7A-5998-7A67-7043375B9C6A}"/>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6A974C34-AE7A-5998-7A67-7043375B9C6A}"/>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8763114-E71A-197A-AE08-6328F9275382}"/>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06EF5B92-64FA-A23B-EB3D-058DB2E4C8B1}"/>
              </a:ext>
            </a:extLst>
          </p:cNvPr>
          <p:cNvPicPr>
            <a:picLocks noChangeAspect="1"/>
          </p:cNvPicPr>
          <p:nvPr/>
        </p:nvPicPr>
        <p:blipFill>
          <a:blip r:embed="rId6"/>
          <a:stretch>
            <a:fillRect/>
          </a:stretch>
        </p:blipFill>
        <p:spPr>
          <a:xfrm>
            <a:off x="434544" y="690335"/>
            <a:ext cx="2147477" cy="324274"/>
          </a:xfrm>
          <a:prstGeom prst="rect">
            <a:avLst/>
          </a:prstGeom>
        </p:spPr>
      </p:pic>
      <p:cxnSp>
        <p:nvCxnSpPr>
          <p:cNvPr id="12" name="Straight Connector 11">
            <a:extLst>
              <a:ext uri="{FF2B5EF4-FFF2-40B4-BE49-F238E27FC236}">
                <a16:creationId xmlns:a16="http://schemas.microsoft.com/office/drawing/2014/main" id="{0C7CF9C1-A2F1-0AB8-17F7-DA08158BAA07}"/>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D7F0A6F-D169-919D-F6C4-8262C35D9C6C}"/>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EAAA25A-C668-EAD5-81C3-2AAC1408698C}"/>
              </a:ext>
            </a:extLst>
          </p:cNvPr>
          <p:cNvGraphicFramePr>
            <a:graphicFrameLocks noGrp="1"/>
          </p:cNvGraphicFramePr>
          <p:nvPr>
            <p:extLst>
              <p:ext uri="{D42A27DB-BD31-4B8C-83A1-F6EECF244321}">
                <p14:modId xmlns:p14="http://schemas.microsoft.com/office/powerpoint/2010/main" val="2869943995"/>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a:r>
                        <a:rPr lang="en-GB" sz="1200" dirty="0">
                          <a:solidFill>
                            <a:srgbClr val="A71BD5"/>
                          </a:solidFill>
                        </a:rPr>
                        <a:t>Tool ID 2D0604 – Communications model for Inducting Participants – </a:t>
                      </a:r>
                      <a:r>
                        <a:rPr lang="en-GB" sz="1200" i="1" dirty="0">
                          <a:solidFill>
                            <a:srgbClr val="A71BD5"/>
                          </a:solidFill>
                        </a:rPr>
                        <a:t>Technique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48F7BC1-C0C4-AFA6-D3D5-BD63DE92C1D6}"/>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BEFB4F22-FBA6-18BA-9AF3-22ED1C8C9FAF}"/>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D339B66-AA33-3725-888E-ED2BE4C7ACA7}"/>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95" name="Straight Connector 94">
            <a:extLst>
              <a:ext uri="{FF2B5EF4-FFF2-40B4-BE49-F238E27FC236}">
                <a16:creationId xmlns:a16="http://schemas.microsoft.com/office/drawing/2014/main" id="{8FD1C065-DB2C-D243-436F-C4CFD7A179F3}"/>
              </a:ext>
            </a:extLst>
          </p:cNvPr>
          <p:cNvCxnSpPr>
            <a:cxnSpLocks/>
          </p:cNvCxnSpPr>
          <p:nvPr/>
        </p:nvCxnSpPr>
        <p:spPr>
          <a:xfrm>
            <a:off x="6399277" y="5951586"/>
            <a:ext cx="618148"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0" name="Connector: Elbow 59">
            <a:extLst>
              <a:ext uri="{FF2B5EF4-FFF2-40B4-BE49-F238E27FC236}">
                <a16:creationId xmlns:a16="http://schemas.microsoft.com/office/drawing/2014/main" id="{95104408-9636-6F90-6390-F7EA86645574}"/>
              </a:ext>
            </a:extLst>
          </p:cNvPr>
          <p:cNvCxnSpPr>
            <a:cxnSpLocks/>
          </p:cNvCxnSpPr>
          <p:nvPr/>
        </p:nvCxnSpPr>
        <p:spPr>
          <a:xfrm rot="5400000">
            <a:off x="8388506" y="5943074"/>
            <a:ext cx="1179660" cy="1122736"/>
          </a:xfrm>
          <a:prstGeom prst="bentConnector3">
            <a:avLst>
              <a:gd name="adj1" fmla="val 100377"/>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46" name="Connector: Elbow 45">
            <a:extLst>
              <a:ext uri="{FF2B5EF4-FFF2-40B4-BE49-F238E27FC236}">
                <a16:creationId xmlns:a16="http://schemas.microsoft.com/office/drawing/2014/main" id="{6E6C2B97-B8E5-51DB-2128-0F5E3D593080}"/>
              </a:ext>
            </a:extLst>
          </p:cNvPr>
          <p:cNvCxnSpPr>
            <a:cxnSpLocks/>
          </p:cNvCxnSpPr>
          <p:nvPr/>
        </p:nvCxnSpPr>
        <p:spPr>
          <a:xfrm rot="5400000">
            <a:off x="8952680" y="5129847"/>
            <a:ext cx="1160920" cy="13125"/>
          </a:xfrm>
          <a:prstGeom prst="bentConnector3">
            <a:avLst>
              <a:gd name="adj1" fmla="val -3708"/>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79" name="Connector: Elbow 78">
            <a:extLst>
              <a:ext uri="{FF2B5EF4-FFF2-40B4-BE49-F238E27FC236}">
                <a16:creationId xmlns:a16="http://schemas.microsoft.com/office/drawing/2014/main" id="{F2630EF1-8DCE-4C63-37E3-67553495A192}"/>
              </a:ext>
            </a:extLst>
          </p:cNvPr>
          <p:cNvCxnSpPr>
            <a:cxnSpLocks/>
          </p:cNvCxnSpPr>
          <p:nvPr/>
        </p:nvCxnSpPr>
        <p:spPr>
          <a:xfrm rot="10800000">
            <a:off x="7656984" y="5960148"/>
            <a:ext cx="954157" cy="3467"/>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77" name="Connector: Elbow 76">
            <a:extLst>
              <a:ext uri="{FF2B5EF4-FFF2-40B4-BE49-F238E27FC236}">
                <a16:creationId xmlns:a16="http://schemas.microsoft.com/office/drawing/2014/main" id="{3E0B3DD6-11F7-931A-918B-39522F72F5D7}"/>
              </a:ext>
            </a:extLst>
          </p:cNvPr>
          <p:cNvCxnSpPr>
            <a:cxnSpLocks/>
          </p:cNvCxnSpPr>
          <p:nvPr/>
        </p:nvCxnSpPr>
        <p:spPr>
          <a:xfrm rot="10800000">
            <a:off x="7656984" y="4577305"/>
            <a:ext cx="954157" cy="3467"/>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76" name="Connector: Elbow 75">
            <a:extLst>
              <a:ext uri="{FF2B5EF4-FFF2-40B4-BE49-F238E27FC236}">
                <a16:creationId xmlns:a16="http://schemas.microsoft.com/office/drawing/2014/main" id="{8AA26AB6-4B89-BD3C-71FB-3FB3EF2DE6B8}"/>
              </a:ext>
            </a:extLst>
          </p:cNvPr>
          <p:cNvCxnSpPr>
            <a:cxnSpLocks/>
          </p:cNvCxnSpPr>
          <p:nvPr/>
        </p:nvCxnSpPr>
        <p:spPr>
          <a:xfrm>
            <a:off x="4500504" y="6406281"/>
            <a:ext cx="446456" cy="2"/>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75" name="Connector: Elbow 74">
            <a:extLst>
              <a:ext uri="{FF2B5EF4-FFF2-40B4-BE49-F238E27FC236}">
                <a16:creationId xmlns:a16="http://schemas.microsoft.com/office/drawing/2014/main" id="{F050C34F-7136-B63E-38B6-613BFC043220}"/>
              </a:ext>
            </a:extLst>
          </p:cNvPr>
          <p:cNvCxnSpPr>
            <a:cxnSpLocks/>
          </p:cNvCxnSpPr>
          <p:nvPr/>
        </p:nvCxnSpPr>
        <p:spPr>
          <a:xfrm>
            <a:off x="4507599" y="5520521"/>
            <a:ext cx="446456" cy="2"/>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73" name="Connector: Elbow 72">
            <a:extLst>
              <a:ext uri="{FF2B5EF4-FFF2-40B4-BE49-F238E27FC236}">
                <a16:creationId xmlns:a16="http://schemas.microsoft.com/office/drawing/2014/main" id="{FF557925-2122-0B56-2287-72EA62F49FF6}"/>
              </a:ext>
            </a:extLst>
          </p:cNvPr>
          <p:cNvCxnSpPr>
            <a:cxnSpLocks/>
          </p:cNvCxnSpPr>
          <p:nvPr/>
        </p:nvCxnSpPr>
        <p:spPr>
          <a:xfrm>
            <a:off x="4516171" y="4580772"/>
            <a:ext cx="446456" cy="2"/>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2FCA0E1D-C577-DEEE-9810-CD9F6B3DD2C3}"/>
              </a:ext>
            </a:extLst>
          </p:cNvPr>
          <p:cNvCxnSpPr>
            <a:cxnSpLocks/>
            <a:endCxn id="36" idx="1"/>
          </p:cNvCxnSpPr>
          <p:nvPr/>
        </p:nvCxnSpPr>
        <p:spPr>
          <a:xfrm>
            <a:off x="3069846" y="6620988"/>
            <a:ext cx="1816385" cy="556096"/>
          </a:xfrm>
          <a:prstGeom prst="bentConnector3">
            <a:avLst>
              <a:gd name="adj1" fmla="val 655"/>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3" name="Connector: Elbow 2">
            <a:extLst>
              <a:ext uri="{FF2B5EF4-FFF2-40B4-BE49-F238E27FC236}">
                <a16:creationId xmlns:a16="http://schemas.microsoft.com/office/drawing/2014/main" id="{0355BDEA-E27F-2D16-200C-C19798381B7A}"/>
              </a:ext>
            </a:extLst>
          </p:cNvPr>
          <p:cNvCxnSpPr/>
          <p:nvPr/>
        </p:nvCxnSpPr>
        <p:spPr>
          <a:xfrm rot="10800000" flipV="1">
            <a:off x="3069849" y="3202019"/>
            <a:ext cx="1171799" cy="440035"/>
          </a:xfrm>
          <a:prstGeom prst="bentConnector3">
            <a:avLst>
              <a:gd name="adj1" fmla="val 100000"/>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1661D5"/>
          </a:solidFill>
          <a:ln w="12700" cap="flat" cmpd="sng" algn="ctr">
            <a:solidFill>
              <a:srgbClr val="4472C4">
                <a:shade val="15000"/>
              </a:srgbClr>
            </a:solid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 y="1640399"/>
            <a:ext cx="12681887" cy="555705"/>
          </a:xfrm>
          <a:prstGeom prst="rect">
            <a:avLst/>
          </a:prstGeom>
          <a:solidFill>
            <a:schemeClr val="accent2"/>
          </a:solidFill>
        </p:spPr>
        <p:txBody>
          <a:bodyPr wrap="square">
            <a:spAutoFit/>
          </a:bodyPr>
          <a:lstStyle/>
          <a:p>
            <a:pPr algn="ctr" defTabSz="1219777"/>
            <a:r>
              <a:rPr lang="en-US" sz="2894" b="1" dirty="0">
                <a:solidFill>
                  <a:prstClr val="white"/>
                </a:solidFill>
                <a:latin typeface="Montserrat Light" panose="00000400000000000000" pitchFamily="2" charset="0"/>
              </a:rPr>
              <a:t>Communications model for inducting workshop attendees </a:t>
            </a:r>
          </a:p>
        </p:txBody>
      </p:sp>
      <p:sp>
        <p:nvSpPr>
          <p:cNvPr id="11" name="Flowchart: Alternate Process 10">
            <a:extLst>
              <a:ext uri="{FF2B5EF4-FFF2-40B4-BE49-F238E27FC236}">
                <a16:creationId xmlns:a16="http://schemas.microsoft.com/office/drawing/2014/main" id="{782756A2-2BC7-E429-6AD1-B1271733C4BB}"/>
              </a:ext>
            </a:extLst>
          </p:cNvPr>
          <p:cNvSpPr/>
          <p:nvPr/>
        </p:nvSpPr>
        <p:spPr>
          <a:xfrm>
            <a:off x="3958169" y="2923718"/>
            <a:ext cx="4765552" cy="540729"/>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80" b="1" dirty="0">
                <a:solidFill>
                  <a:srgbClr val="A71BD5"/>
                </a:solidFill>
                <a:latin typeface="Montserrat Light" panose="00000400000000000000" pitchFamily="2" charset="0"/>
              </a:rPr>
              <a:t>Why Am I Talking? </a:t>
            </a:r>
          </a:p>
        </p:txBody>
      </p:sp>
      <p:sp>
        <p:nvSpPr>
          <p:cNvPr id="13" name="TextBox 12">
            <a:extLst>
              <a:ext uri="{FF2B5EF4-FFF2-40B4-BE49-F238E27FC236}">
                <a16:creationId xmlns:a16="http://schemas.microsoft.com/office/drawing/2014/main" id="{5562BC51-A4D4-884E-64B4-4D1F1BE1CFCF}"/>
              </a:ext>
            </a:extLst>
          </p:cNvPr>
          <p:cNvSpPr txBox="1"/>
          <p:nvPr/>
        </p:nvSpPr>
        <p:spPr>
          <a:xfrm>
            <a:off x="4304667" y="2319374"/>
            <a:ext cx="3791809" cy="621375"/>
          </a:xfrm>
          <a:prstGeom prst="rect">
            <a:avLst/>
          </a:prstGeom>
          <a:noFill/>
        </p:spPr>
        <p:txBody>
          <a:bodyPr wrap="square">
            <a:spAutoFit/>
          </a:bodyPr>
          <a:lstStyle/>
          <a:p>
            <a:pPr algn="ctr" defTabSz="1219777"/>
            <a:r>
              <a:rPr lang="en-US" sz="3307" b="1" dirty="0">
                <a:solidFill>
                  <a:srgbClr val="A71BD5"/>
                </a:solidFill>
                <a:latin typeface="Montserrat Light" panose="00000400000000000000" pitchFamily="2" charset="0"/>
              </a:rPr>
              <a:t>W.A.I.T</a:t>
            </a:r>
          </a:p>
        </p:txBody>
      </p:sp>
      <p:sp>
        <p:nvSpPr>
          <p:cNvPr id="15" name="Flowchart: Alternate Process 14">
            <a:extLst>
              <a:ext uri="{FF2B5EF4-FFF2-40B4-BE49-F238E27FC236}">
                <a16:creationId xmlns:a16="http://schemas.microsoft.com/office/drawing/2014/main" id="{BAF2CD6C-106C-39E3-6359-529954FF1DDB}"/>
              </a:ext>
            </a:extLst>
          </p:cNvPr>
          <p:cNvSpPr/>
          <p:nvPr/>
        </p:nvSpPr>
        <p:spPr>
          <a:xfrm>
            <a:off x="1537556" y="3666310"/>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I have something important to share</a:t>
            </a:r>
          </a:p>
        </p:txBody>
      </p:sp>
      <p:sp>
        <p:nvSpPr>
          <p:cNvPr id="16" name="Flowchart: Alternate Process 15">
            <a:extLst>
              <a:ext uri="{FF2B5EF4-FFF2-40B4-BE49-F238E27FC236}">
                <a16:creationId xmlns:a16="http://schemas.microsoft.com/office/drawing/2014/main" id="{5CC3C5AA-9B33-81F3-B161-C6999C55EFB0}"/>
              </a:ext>
            </a:extLst>
          </p:cNvPr>
          <p:cNvSpPr/>
          <p:nvPr/>
        </p:nvSpPr>
        <p:spPr>
          <a:xfrm>
            <a:off x="1537555" y="4364850"/>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Is this the time to share?</a:t>
            </a:r>
          </a:p>
        </p:txBody>
      </p:sp>
      <p:sp>
        <p:nvSpPr>
          <p:cNvPr id="18" name="Flowchart: Alternate Process 17">
            <a:extLst>
              <a:ext uri="{FF2B5EF4-FFF2-40B4-BE49-F238E27FC236}">
                <a16:creationId xmlns:a16="http://schemas.microsoft.com/office/drawing/2014/main" id="{75DB7B78-79DB-C52A-C4E0-D2E1AF11E512}"/>
              </a:ext>
            </a:extLst>
          </p:cNvPr>
          <p:cNvSpPr/>
          <p:nvPr/>
        </p:nvSpPr>
        <p:spPr>
          <a:xfrm>
            <a:off x="1537555" y="5293774"/>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Is it a fact or opinion?</a:t>
            </a:r>
          </a:p>
        </p:txBody>
      </p:sp>
      <p:sp>
        <p:nvSpPr>
          <p:cNvPr id="22" name="Flowchart: Alternate Process 21">
            <a:extLst>
              <a:ext uri="{FF2B5EF4-FFF2-40B4-BE49-F238E27FC236}">
                <a16:creationId xmlns:a16="http://schemas.microsoft.com/office/drawing/2014/main" id="{71E11A74-1E5F-52A0-9F99-43E20BA81910}"/>
              </a:ext>
            </a:extLst>
          </p:cNvPr>
          <p:cNvSpPr/>
          <p:nvPr/>
        </p:nvSpPr>
        <p:spPr>
          <a:xfrm>
            <a:off x="1537555" y="6201955"/>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Is it part of my job?</a:t>
            </a:r>
          </a:p>
        </p:txBody>
      </p:sp>
      <p:cxnSp>
        <p:nvCxnSpPr>
          <p:cNvPr id="23" name="Connector: Elbow 22">
            <a:extLst>
              <a:ext uri="{FF2B5EF4-FFF2-40B4-BE49-F238E27FC236}">
                <a16:creationId xmlns:a16="http://schemas.microsoft.com/office/drawing/2014/main" id="{4629C3F6-EC5C-AF38-BDDE-0AA4DB2360DB}"/>
              </a:ext>
            </a:extLst>
          </p:cNvPr>
          <p:cNvCxnSpPr>
            <a:stCxn id="15" idx="2"/>
            <a:endCxn id="16" idx="0"/>
          </p:cNvCxnSpPr>
          <p:nvPr/>
        </p:nvCxnSpPr>
        <p:spPr>
          <a:xfrm rot="5400000">
            <a:off x="2924685" y="4219685"/>
            <a:ext cx="290331" cy="1"/>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1C5C1A29-7C16-1B66-8CBD-39452466B659}"/>
              </a:ext>
            </a:extLst>
          </p:cNvPr>
          <p:cNvCxnSpPr>
            <a:cxnSpLocks/>
          </p:cNvCxnSpPr>
          <p:nvPr/>
        </p:nvCxnSpPr>
        <p:spPr>
          <a:xfrm rot="5400000">
            <a:off x="2828016" y="5030901"/>
            <a:ext cx="483661" cy="1"/>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A08414A8-36DB-CB88-8DF7-72EFB41D927A}"/>
              </a:ext>
            </a:extLst>
          </p:cNvPr>
          <p:cNvSpPr/>
          <p:nvPr/>
        </p:nvSpPr>
        <p:spPr>
          <a:xfrm>
            <a:off x="2664159" y="4926928"/>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YES</a:t>
            </a:r>
          </a:p>
        </p:txBody>
      </p:sp>
      <p:cxnSp>
        <p:nvCxnSpPr>
          <p:cNvPr id="26" name="Connector: Elbow 25">
            <a:extLst>
              <a:ext uri="{FF2B5EF4-FFF2-40B4-BE49-F238E27FC236}">
                <a16:creationId xmlns:a16="http://schemas.microsoft.com/office/drawing/2014/main" id="{C10ED3FA-1F3E-7B86-A872-96E7CA7F8CC3}"/>
              </a:ext>
            </a:extLst>
          </p:cNvPr>
          <p:cNvCxnSpPr>
            <a:cxnSpLocks/>
          </p:cNvCxnSpPr>
          <p:nvPr/>
        </p:nvCxnSpPr>
        <p:spPr>
          <a:xfrm rot="5400000">
            <a:off x="2828016" y="5946736"/>
            <a:ext cx="483661" cy="1"/>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97F71833-60BC-EF52-3197-2171E1F2BB05}"/>
              </a:ext>
            </a:extLst>
          </p:cNvPr>
          <p:cNvSpPr/>
          <p:nvPr/>
        </p:nvSpPr>
        <p:spPr>
          <a:xfrm>
            <a:off x="2664159" y="5842764"/>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FACT</a:t>
            </a:r>
          </a:p>
        </p:txBody>
      </p:sp>
      <p:sp>
        <p:nvSpPr>
          <p:cNvPr id="28" name="Rectangle 27">
            <a:extLst>
              <a:ext uri="{FF2B5EF4-FFF2-40B4-BE49-F238E27FC236}">
                <a16:creationId xmlns:a16="http://schemas.microsoft.com/office/drawing/2014/main" id="{E5CE2633-EE69-EB4F-3204-8F5FFDC8D76D}"/>
              </a:ext>
            </a:extLst>
          </p:cNvPr>
          <p:cNvSpPr/>
          <p:nvPr/>
        </p:nvSpPr>
        <p:spPr>
          <a:xfrm>
            <a:off x="2664159" y="6778822"/>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YES</a:t>
            </a:r>
          </a:p>
        </p:txBody>
      </p:sp>
      <p:sp>
        <p:nvSpPr>
          <p:cNvPr id="36" name="Flowchart: Alternate Process 35">
            <a:extLst>
              <a:ext uri="{FF2B5EF4-FFF2-40B4-BE49-F238E27FC236}">
                <a16:creationId xmlns:a16="http://schemas.microsoft.com/office/drawing/2014/main" id="{79CBC884-4F95-31F6-E232-0130C25AE519}"/>
              </a:ext>
            </a:extLst>
          </p:cNvPr>
          <p:cNvSpPr/>
          <p:nvPr/>
        </p:nvSpPr>
        <p:spPr>
          <a:xfrm>
            <a:off x="4886231" y="6972979"/>
            <a:ext cx="3534295"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Please be concise, don’t try to impress</a:t>
            </a:r>
          </a:p>
        </p:txBody>
      </p:sp>
      <p:cxnSp>
        <p:nvCxnSpPr>
          <p:cNvPr id="41" name="Connector: Elbow 40">
            <a:extLst>
              <a:ext uri="{FF2B5EF4-FFF2-40B4-BE49-F238E27FC236}">
                <a16:creationId xmlns:a16="http://schemas.microsoft.com/office/drawing/2014/main" id="{2F6B035F-FAF2-A284-B4E8-71B88AB501CD}"/>
              </a:ext>
            </a:extLst>
          </p:cNvPr>
          <p:cNvCxnSpPr>
            <a:cxnSpLocks/>
            <a:stCxn id="11" idx="3"/>
          </p:cNvCxnSpPr>
          <p:nvPr/>
        </p:nvCxnSpPr>
        <p:spPr>
          <a:xfrm>
            <a:off x="8723720" y="3194084"/>
            <a:ext cx="806416" cy="488149"/>
          </a:xfrm>
          <a:prstGeom prst="bentConnector3">
            <a:avLst>
              <a:gd name="adj1" fmla="val 99218"/>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42" name="Flowchart: Alternate Process 41">
            <a:extLst>
              <a:ext uri="{FF2B5EF4-FFF2-40B4-BE49-F238E27FC236}">
                <a16:creationId xmlns:a16="http://schemas.microsoft.com/office/drawing/2014/main" id="{2A0D944F-7E82-1750-6833-F175F8FD18F3}"/>
              </a:ext>
            </a:extLst>
          </p:cNvPr>
          <p:cNvSpPr/>
          <p:nvPr/>
        </p:nvSpPr>
        <p:spPr>
          <a:xfrm>
            <a:off x="7997843" y="3666310"/>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I have an on-topic contribution</a:t>
            </a:r>
          </a:p>
        </p:txBody>
      </p:sp>
      <p:sp>
        <p:nvSpPr>
          <p:cNvPr id="43" name="Flowchart: Alternate Process 42">
            <a:extLst>
              <a:ext uri="{FF2B5EF4-FFF2-40B4-BE49-F238E27FC236}">
                <a16:creationId xmlns:a16="http://schemas.microsoft.com/office/drawing/2014/main" id="{CE48C1FE-73B2-5D65-1B93-A77ABCB145AE}"/>
              </a:ext>
            </a:extLst>
          </p:cNvPr>
          <p:cNvSpPr/>
          <p:nvPr/>
        </p:nvSpPr>
        <p:spPr>
          <a:xfrm>
            <a:off x="7997842" y="4364850"/>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Is it my turn?</a:t>
            </a:r>
          </a:p>
        </p:txBody>
      </p:sp>
      <p:sp>
        <p:nvSpPr>
          <p:cNvPr id="44" name="Flowchart: Alternate Process 43">
            <a:extLst>
              <a:ext uri="{FF2B5EF4-FFF2-40B4-BE49-F238E27FC236}">
                <a16:creationId xmlns:a16="http://schemas.microsoft.com/office/drawing/2014/main" id="{3A538BE1-97DF-FAA0-37B5-313D1FAB80DB}"/>
              </a:ext>
            </a:extLst>
          </p:cNvPr>
          <p:cNvSpPr/>
          <p:nvPr/>
        </p:nvSpPr>
        <p:spPr>
          <a:xfrm>
            <a:off x="7938760" y="5760461"/>
            <a:ext cx="3064590" cy="408210"/>
          </a:xfrm>
          <a:prstGeom prst="flowChartAlternateProcess">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40" b="1" dirty="0">
                <a:solidFill>
                  <a:srgbClr val="A71BD5"/>
                </a:solidFill>
                <a:latin typeface="Montserrat Light" panose="00000400000000000000" pitchFamily="2" charset="0"/>
              </a:rPr>
              <a:t>Did someone make this contribution already?</a:t>
            </a:r>
          </a:p>
        </p:txBody>
      </p:sp>
      <p:cxnSp>
        <p:nvCxnSpPr>
          <p:cNvPr id="45" name="Connector: Elbow 44">
            <a:extLst>
              <a:ext uri="{FF2B5EF4-FFF2-40B4-BE49-F238E27FC236}">
                <a16:creationId xmlns:a16="http://schemas.microsoft.com/office/drawing/2014/main" id="{13462EC0-8634-2C29-034F-C9302A3B328D}"/>
              </a:ext>
            </a:extLst>
          </p:cNvPr>
          <p:cNvCxnSpPr>
            <a:stCxn id="42" idx="2"/>
            <a:endCxn id="43" idx="0"/>
          </p:cNvCxnSpPr>
          <p:nvPr/>
        </p:nvCxnSpPr>
        <p:spPr>
          <a:xfrm rot="5400000">
            <a:off x="9384973" y="4219685"/>
            <a:ext cx="290331" cy="1"/>
          </a:xfrm>
          <a:prstGeom prst="bentConnector3">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CFFEB8EA-E4B6-FDC2-3B21-AACF70E7E45A}"/>
              </a:ext>
            </a:extLst>
          </p:cNvPr>
          <p:cNvSpPr/>
          <p:nvPr/>
        </p:nvSpPr>
        <p:spPr>
          <a:xfrm>
            <a:off x="9117326" y="4906777"/>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YES</a:t>
            </a:r>
          </a:p>
        </p:txBody>
      </p:sp>
      <p:sp>
        <p:nvSpPr>
          <p:cNvPr id="67" name="Rectangle 66">
            <a:extLst>
              <a:ext uri="{FF2B5EF4-FFF2-40B4-BE49-F238E27FC236}">
                <a16:creationId xmlns:a16="http://schemas.microsoft.com/office/drawing/2014/main" id="{FD4EC7ED-AE20-F2C6-AD0D-B82C314FA598}"/>
              </a:ext>
            </a:extLst>
          </p:cNvPr>
          <p:cNvSpPr/>
          <p:nvPr/>
        </p:nvSpPr>
        <p:spPr>
          <a:xfrm>
            <a:off x="9120881" y="6976776"/>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NO</a:t>
            </a:r>
          </a:p>
        </p:txBody>
      </p:sp>
      <p:sp>
        <p:nvSpPr>
          <p:cNvPr id="68" name="Rectangle 67">
            <a:extLst>
              <a:ext uri="{FF2B5EF4-FFF2-40B4-BE49-F238E27FC236}">
                <a16:creationId xmlns:a16="http://schemas.microsoft.com/office/drawing/2014/main" id="{54467D2A-9F9A-8497-3B29-7F8955778285}"/>
              </a:ext>
            </a:extLst>
          </p:cNvPr>
          <p:cNvSpPr/>
          <p:nvPr/>
        </p:nvSpPr>
        <p:spPr>
          <a:xfrm>
            <a:off x="4962627" y="4477676"/>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NO</a:t>
            </a:r>
          </a:p>
        </p:txBody>
      </p:sp>
      <p:sp>
        <p:nvSpPr>
          <p:cNvPr id="69" name="Rectangle 68">
            <a:extLst>
              <a:ext uri="{FF2B5EF4-FFF2-40B4-BE49-F238E27FC236}">
                <a16:creationId xmlns:a16="http://schemas.microsoft.com/office/drawing/2014/main" id="{48079BCE-9C57-EA2A-C4CE-AF8BA720D513}"/>
              </a:ext>
            </a:extLst>
          </p:cNvPr>
          <p:cNvSpPr/>
          <p:nvPr/>
        </p:nvSpPr>
        <p:spPr>
          <a:xfrm>
            <a:off x="4962627" y="5426952"/>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OPINION</a:t>
            </a:r>
          </a:p>
        </p:txBody>
      </p:sp>
      <p:sp>
        <p:nvSpPr>
          <p:cNvPr id="70" name="Rectangle 69">
            <a:extLst>
              <a:ext uri="{FF2B5EF4-FFF2-40B4-BE49-F238E27FC236}">
                <a16:creationId xmlns:a16="http://schemas.microsoft.com/office/drawing/2014/main" id="{EE016FBF-6AA8-ED4B-D053-ED678156CBD6}"/>
              </a:ext>
            </a:extLst>
          </p:cNvPr>
          <p:cNvSpPr/>
          <p:nvPr/>
        </p:nvSpPr>
        <p:spPr>
          <a:xfrm>
            <a:off x="4962627" y="6307203"/>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NO</a:t>
            </a:r>
          </a:p>
        </p:txBody>
      </p:sp>
      <p:sp>
        <p:nvSpPr>
          <p:cNvPr id="71" name="Rectangle 70">
            <a:extLst>
              <a:ext uri="{FF2B5EF4-FFF2-40B4-BE49-F238E27FC236}">
                <a16:creationId xmlns:a16="http://schemas.microsoft.com/office/drawing/2014/main" id="{0434C39C-2519-49DD-0F9A-E7A75B2A3C93}"/>
              </a:ext>
            </a:extLst>
          </p:cNvPr>
          <p:cNvSpPr/>
          <p:nvPr/>
        </p:nvSpPr>
        <p:spPr>
          <a:xfrm>
            <a:off x="6818202" y="4468801"/>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NO</a:t>
            </a:r>
          </a:p>
        </p:txBody>
      </p:sp>
      <p:sp>
        <p:nvSpPr>
          <p:cNvPr id="72" name="Rectangle 71">
            <a:extLst>
              <a:ext uri="{FF2B5EF4-FFF2-40B4-BE49-F238E27FC236}">
                <a16:creationId xmlns:a16="http://schemas.microsoft.com/office/drawing/2014/main" id="{C9A11892-60D6-5559-3957-6861AFFF3916}"/>
              </a:ext>
            </a:extLst>
          </p:cNvPr>
          <p:cNvSpPr/>
          <p:nvPr/>
        </p:nvSpPr>
        <p:spPr>
          <a:xfrm>
            <a:off x="6818755" y="5847156"/>
            <a:ext cx="818503" cy="200308"/>
          </a:xfrm>
          <a:prstGeom prst="rect">
            <a:avLst/>
          </a:prstGeom>
          <a:solidFill>
            <a:schemeClr val="accent5">
              <a:lumMod val="20000"/>
              <a:lumOff val="80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034" b="1" dirty="0">
                <a:solidFill>
                  <a:srgbClr val="A71BD5"/>
                </a:solidFill>
                <a:latin typeface="Montserrat Light" panose="00000400000000000000" pitchFamily="2" charset="0"/>
              </a:rPr>
              <a:t>YES</a:t>
            </a:r>
          </a:p>
        </p:txBody>
      </p:sp>
      <p:cxnSp>
        <p:nvCxnSpPr>
          <p:cNvPr id="80" name="Connector: Elbow 79">
            <a:extLst>
              <a:ext uri="{FF2B5EF4-FFF2-40B4-BE49-F238E27FC236}">
                <a16:creationId xmlns:a16="http://schemas.microsoft.com/office/drawing/2014/main" id="{3CB919E7-EBF9-C00B-38C7-6521E22CE5E6}"/>
              </a:ext>
            </a:extLst>
          </p:cNvPr>
          <p:cNvCxnSpPr>
            <a:cxnSpLocks/>
            <a:stCxn id="70" idx="3"/>
          </p:cNvCxnSpPr>
          <p:nvPr/>
        </p:nvCxnSpPr>
        <p:spPr>
          <a:xfrm flipV="1">
            <a:off x="5781131" y="3464447"/>
            <a:ext cx="618147" cy="2942909"/>
          </a:xfrm>
          <a:prstGeom prst="bentConnector2">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AA38BD5F-3E65-3DF9-CC17-25549788D86A}"/>
              </a:ext>
            </a:extLst>
          </p:cNvPr>
          <p:cNvCxnSpPr>
            <a:stCxn id="68" idx="3"/>
            <a:endCxn id="71" idx="1"/>
          </p:cNvCxnSpPr>
          <p:nvPr/>
        </p:nvCxnSpPr>
        <p:spPr>
          <a:xfrm flipV="1">
            <a:off x="5781131" y="4568956"/>
            <a:ext cx="1037071" cy="887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D5BD903-13B0-2E86-9560-43F09CFB17D7}"/>
              </a:ext>
            </a:extLst>
          </p:cNvPr>
          <p:cNvCxnSpPr>
            <a:cxnSpLocks/>
          </p:cNvCxnSpPr>
          <p:nvPr/>
        </p:nvCxnSpPr>
        <p:spPr>
          <a:xfrm>
            <a:off x="5781129" y="5544184"/>
            <a:ext cx="618148"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56231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purl.org/dc/elements/1.1/"/>
    <ds:schemaRef ds:uri="http://schemas.openxmlformats.org/package/2006/metadata/core-properties"/>
    <ds:schemaRef ds:uri="http://schemas.microsoft.com/office/infopath/2007/PartnerControls"/>
    <ds:schemaRef ds:uri="http://schemas.microsoft.com/sharepoint/v3"/>
    <ds:schemaRef ds:uri="http://schemas.microsoft.com/office/2006/documentManagement/types"/>
    <ds:schemaRef ds:uri="http://schemas.microsoft.com/office/2006/metadata/properties"/>
    <ds:schemaRef ds:uri="3b86de50-e94e-4e35-ab30-83628ca558a0"/>
    <ds:schemaRef ds:uri="http://purl.org/dc/terms/"/>
    <ds:schemaRef ds:uri="4fa68556-e527-41a8-8fe0-ca53270d6849"/>
    <ds:schemaRef ds:uri="http://www.w3.org/XML/1998/namespace"/>
    <ds:schemaRef ds:uri="http://purl.org/dc/dcmitype/"/>
    <ds:schemaRef ds:uri="41b8be0b-f50d-4aa7-86f0-45b40eee9fc5"/>
    <ds:schemaRef ds:uri="37949414-87cc-4b5c-94ba-0066ba653d95"/>
    <ds:schemaRef ds:uri="61dd04b6-279c-4608-bcae-c6f797ec6fda"/>
    <ds:schemaRef ds:uri="8e834e17-2d57-44e8-b92c-93935abe7473"/>
  </ds:schemaRefs>
</ds:datastoreItem>
</file>

<file path=customXml/itemProps2.xml><?xml version="1.0" encoding="utf-8"?>
<ds:datastoreItem xmlns:ds="http://schemas.openxmlformats.org/officeDocument/2006/customXml" ds:itemID="{4BDBB5CB-528E-4E98-A58E-94449B768F43}"/>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171</TotalTime>
  <Words>584</Words>
  <Application>Microsoft Office PowerPoint</Application>
  <PresentationFormat>Custom</PresentationFormat>
  <Paragraphs>54</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Ellenor Wenck</cp:lastModifiedBy>
  <cp:revision>21</cp:revision>
  <dcterms:created xsi:type="dcterms:W3CDTF">2024-10-22T06:55:56Z</dcterms:created>
  <dcterms:modified xsi:type="dcterms:W3CDTF">2025-06-30T03:22:15Z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