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custDataLst>
    <p:tags r:id="rId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4182EB"/>
    <a:srgbClr val="E8F0FC"/>
    <a:srgbClr val="D2E1FA"/>
    <a:srgbClr val="F0E9CC"/>
    <a:srgbClr val="DACA86"/>
    <a:srgbClr val="AA9434"/>
    <a:srgbClr val="D2BF6C"/>
    <a:srgbClr val="736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6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30/06/2025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98264-9A59-F678-F9BD-E59161A7D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38CC7-1577-F97C-E1F8-B88BEA00E6BD}"/>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51381D90-FE1A-C3E0-E248-9A2938F7CA54}"/>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C0FCE7C-9CB6-91C3-64FD-36ED192F4342}"/>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6644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4064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88468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90762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13510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6/30/2025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52661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15845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6/30/2025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182835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6/30/2025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37179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6/30/2025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9532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83731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6/30/2025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1943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6/30/2025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40124926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568105597"/>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2D0803)</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Publish Circle Refine</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useful tool for defining the problem statement before brainstorming</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https://johndabell.com/2019/02/13/publish-circle-refine/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482092191"/>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931856391"/>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2D0803 – Publish Circle Refine</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E2B747C-A105-A0A1-8248-F67C3733DF0E}"/>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A539522-0ABA-1449-EF76-1AC8F5630F50}"/>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1A539522-0ABA-1449-EF76-1AC8F5630F50}"/>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0CB5E87-ADC4-0CAB-E3BB-D45263AFA999}"/>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75B24444-2502-A905-BADC-2636D72F703C}"/>
              </a:ext>
            </a:extLst>
          </p:cNvPr>
          <p:cNvPicPr>
            <a:picLocks noChangeAspect="1"/>
          </p:cNvPicPr>
          <p:nvPr/>
        </p:nvPicPr>
        <p:blipFill>
          <a:blip r:embed="rId6"/>
          <a:stretch>
            <a:fillRect/>
          </a:stretch>
        </p:blipFill>
        <p:spPr>
          <a:xfrm>
            <a:off x="434545" y="690334"/>
            <a:ext cx="2335550" cy="352673"/>
          </a:xfrm>
          <a:prstGeom prst="rect">
            <a:avLst/>
          </a:prstGeom>
        </p:spPr>
      </p:pic>
      <p:cxnSp>
        <p:nvCxnSpPr>
          <p:cNvPr id="12" name="Straight Connector 11">
            <a:extLst>
              <a:ext uri="{FF2B5EF4-FFF2-40B4-BE49-F238E27FC236}">
                <a16:creationId xmlns:a16="http://schemas.microsoft.com/office/drawing/2014/main" id="{FFB2F523-C5BF-3C2F-7AD7-AB9F1E97C55F}"/>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B017756-26A3-9658-7E93-C87407E720DC}"/>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3D779D0F-9F0B-CF9B-0E4A-6133BC9DD3E2}"/>
              </a:ext>
            </a:extLst>
          </p:cNvPr>
          <p:cNvGraphicFramePr>
            <a:graphicFrameLocks noGrp="1"/>
          </p:cNvGraphicFramePr>
          <p:nvPr>
            <p:extLst>
              <p:ext uri="{D42A27DB-BD31-4B8C-83A1-F6EECF244321}">
                <p14:modId xmlns:p14="http://schemas.microsoft.com/office/powerpoint/2010/main" val="394933612"/>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2D0803 – Publish Circle Refine</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77CAC9F1-8339-DAB8-580A-6ADB7B277822}"/>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74C4F750-F0F7-98B8-863F-5519178E0DDF}"/>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4003BC40-570A-BD2D-4136-EFB9010516C2}"/>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636103"/>
            <a:ext cx="12599988" cy="540730"/>
          </a:xfrm>
          <a:prstGeom prst="rect">
            <a:avLst/>
          </a:prstGeom>
          <a:solidFill>
            <a:srgbClr val="CD6AEC"/>
          </a:solidFill>
          <a:ln w="12700" cap="flat" cmpd="sng" algn="ctr">
            <a:no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a:solidFill>
                  <a:prstClr val="white"/>
                </a:solidFill>
                <a:latin typeface="Montserrat Light" panose="00000400000000000000" pitchFamily="2" charset="0"/>
              </a:rPr>
              <a:t>Publish: Circle: Refine</a:t>
            </a:r>
            <a:endParaRPr lang="en-US" sz="2894" b="1" dirty="0">
              <a:solidFill>
                <a:prstClr val="white"/>
              </a:solidFill>
              <a:latin typeface="Montserrat Light" panose="00000400000000000000" pitchFamily="2" charset="0"/>
            </a:endParaRP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179550" y="2297324"/>
            <a:ext cx="11970191" cy="345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This is a cooperative learning process that calls for creative thinking and critical reflection. It involves both interpersonal and intrapersonal intelligence. </a:t>
            </a:r>
          </a:p>
          <a:p>
            <a:pPr defTabSz="945032" eaLnBrk="1" fontAlgn="auto" hangingPunct="1">
              <a:spcBef>
                <a:spcPts val="0"/>
              </a:spcBef>
              <a:spcAft>
                <a:spcPts val="827"/>
              </a:spcAft>
              <a:defRPr/>
            </a:pPr>
            <a:endPar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Process  </a:t>
            </a:r>
          </a:p>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In groups of four:  </a:t>
            </a:r>
          </a:p>
          <a:p>
            <a:pPr marL="236220" indent="-236220" defTabSz="945032" eaLnBrk="1" fontAlgn="auto" hangingPunct="1">
              <a:spcBef>
                <a:spcPts val="0"/>
              </a:spcBef>
              <a:spcAft>
                <a:spcPts val="827"/>
              </a:spcAft>
              <a:buFont typeface="+mj-lt"/>
              <a:buAutoNum type="arabicPeriod"/>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Participants write a statement about or around a topic</a:t>
            </a:r>
          </a:p>
          <a:p>
            <a:pPr marL="236220" indent="-236220" defTabSz="945032" eaLnBrk="1" fontAlgn="auto" hangingPunct="1">
              <a:spcBef>
                <a:spcPts val="0"/>
              </a:spcBef>
              <a:spcAft>
                <a:spcPts val="827"/>
              </a:spcAft>
              <a:buFont typeface="+mj-lt"/>
              <a:buAutoNum type="arabicPeriod"/>
              <a:defRPr/>
            </a:pPr>
            <a:r>
              <a:rPr lang="en-US" sz="1200" dirty="0">
                <a:solidFill>
                  <a:prstClr val="black"/>
                </a:solidFill>
                <a:latin typeface="Montserrat Light"/>
                <a:ea typeface="Roboto Light"/>
                <a:cs typeface="Roboto Light"/>
              </a:rPr>
              <a:t>Participants share ideas with other members of the workshop group and discuss their statements. The group then creates one synthesized statement.</a:t>
            </a:r>
          </a:p>
          <a:p>
            <a:pPr marL="236220" indent="-236220" defTabSz="945032" eaLnBrk="1" fontAlgn="auto" hangingPunct="1">
              <a:spcBef>
                <a:spcPts val="0"/>
              </a:spcBef>
              <a:spcAft>
                <a:spcPts val="827"/>
              </a:spcAft>
              <a:buFont typeface="+mj-lt"/>
              <a:buAutoNum type="arabicPeriod"/>
              <a:defRPr/>
            </a:pPr>
            <a:r>
              <a:rPr lang="en-US" sz="1200" dirty="0">
                <a:solidFill>
                  <a:prstClr val="black"/>
                </a:solidFill>
                <a:latin typeface="Montserrat Light"/>
                <a:ea typeface="Roboto Light"/>
                <a:cs typeface="Roboto Light"/>
              </a:rPr>
              <a:t>Participants write the one synthesized statement onto a large sheet of paper </a:t>
            </a:r>
            <a:r>
              <a:rPr lang="en-US" sz="1200" b="1" dirty="0">
                <a:solidFill>
                  <a:schemeClr val="accent2"/>
                </a:solidFill>
                <a:latin typeface="Montserrat Light"/>
                <a:ea typeface="Roboto Light"/>
                <a:cs typeface="Roboto Light"/>
              </a:rPr>
              <a:t>(Publish)</a:t>
            </a:r>
          </a:p>
          <a:p>
            <a:pPr marL="236220" indent="-236220" defTabSz="945032" eaLnBrk="1" fontAlgn="auto" hangingPunct="1">
              <a:spcBef>
                <a:spcPts val="0"/>
              </a:spcBef>
              <a:spcAft>
                <a:spcPts val="827"/>
              </a:spcAft>
              <a:buFont typeface="+mj-lt"/>
              <a:buAutoNum type="arabicPeriod"/>
              <a:defRPr/>
            </a:pPr>
            <a:r>
              <a:rPr lang="en-US" sz="1200" dirty="0">
                <a:solidFill>
                  <a:prstClr val="black"/>
                </a:solidFill>
                <a:latin typeface="Montserrat Light"/>
                <a:ea typeface="Roboto Light"/>
                <a:cs typeface="Roboto Light"/>
              </a:rPr>
              <a:t>The large sheet of paper is posted on the wall. One member remains with the sheet as the Explainer while the other three members move around the room discussing and reading the contents of the statements from other groups.  They ask questions of Explainers from other learning teams. As they do they take notes. </a:t>
            </a:r>
            <a:r>
              <a:rPr lang="en-US" sz="1200" b="1" dirty="0">
                <a:solidFill>
                  <a:schemeClr val="accent2"/>
                </a:solidFill>
                <a:latin typeface="Montserrat Light"/>
                <a:ea typeface="Roboto Light"/>
                <a:cs typeface="Roboto Light"/>
              </a:rPr>
              <a:t>(Circle)</a:t>
            </a:r>
          </a:p>
          <a:p>
            <a:pPr marL="236220" indent="-236220" defTabSz="945032" eaLnBrk="1" fontAlgn="auto" hangingPunct="1">
              <a:spcBef>
                <a:spcPts val="0"/>
              </a:spcBef>
              <a:spcAft>
                <a:spcPts val="827"/>
              </a:spcAft>
              <a:buFont typeface="+mj-lt"/>
              <a:buAutoNum type="arabicPeriod"/>
              <a:defRPr/>
            </a:pPr>
            <a:r>
              <a:rPr lang="en-US" sz="1200" dirty="0">
                <a:solidFill>
                  <a:prstClr val="black"/>
                </a:solidFill>
                <a:latin typeface="Montserrat Light"/>
                <a:ea typeface="Roboto Light"/>
                <a:cs typeface="Roboto Light"/>
              </a:rPr>
              <a:t>Participants return to their home learning team and discuss the notes they made. Participants consider ways of improving their team’s synthesized statement or proposition. The learning team refines their statement and shares it with the wider group</a:t>
            </a:r>
            <a:r>
              <a:rPr lang="en-US" sz="1200" dirty="0">
                <a:solidFill>
                  <a:schemeClr val="accent2"/>
                </a:solidFill>
                <a:latin typeface="Montserrat Light"/>
                <a:ea typeface="Roboto Light"/>
                <a:cs typeface="Roboto Light"/>
              </a:rPr>
              <a:t>. </a:t>
            </a:r>
            <a:r>
              <a:rPr lang="en-US" sz="1200" b="1" dirty="0">
                <a:solidFill>
                  <a:schemeClr val="accent2"/>
                </a:solidFill>
                <a:latin typeface="Montserrat Light"/>
                <a:ea typeface="Roboto Light"/>
                <a:cs typeface="Roboto Light"/>
              </a:rPr>
              <a:t>(Refine) </a:t>
            </a:r>
          </a:p>
          <a:p>
            <a:pPr defTabSz="945032">
              <a:spcBef>
                <a:spcPts val="0"/>
              </a:spcBef>
              <a:spcAft>
                <a:spcPts val="827"/>
              </a:spcAft>
              <a:defRPr/>
            </a:pPr>
            <a:r>
              <a:rPr lang="en-US" sz="1200" b="1" dirty="0">
                <a:solidFill>
                  <a:schemeClr val="accent2"/>
                </a:solidFill>
                <a:latin typeface="Montserrat Light"/>
                <a:ea typeface="Roboto Light"/>
                <a:cs typeface="Roboto Light"/>
              </a:rPr>
              <a:t>The facilitator then draws out commonalities between groups and differences and engages the workshop attendees in refining a consensus.</a:t>
            </a:r>
          </a:p>
        </p:txBody>
      </p:sp>
    </p:spTree>
    <p:extLst>
      <p:ext uri="{BB962C8B-B14F-4D97-AF65-F5344CB8AC3E}">
        <p14:creationId xmlns:p14="http://schemas.microsoft.com/office/powerpoint/2010/main" val="11033369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ACF76D5CD0AF488CC6D8B59E98E1FE" ma:contentTypeVersion="18" ma:contentTypeDescription="Create a new document." ma:contentTypeScope="" ma:versionID="2f3a3640c91a5f14bb59e82008dccc50">
  <xsd:schema xmlns:xsd="http://www.w3.org/2001/XMLSchema" xmlns:xs="http://www.w3.org/2001/XMLSchema" xmlns:p="http://schemas.microsoft.com/office/2006/metadata/properties" xmlns:ns2="94f6b1dc-b52d-4df2-99b3-55b82d7a0d03" xmlns:ns3="e2c36e4b-0d4d-48de-95dd-a775c8971280" targetNamespace="http://schemas.microsoft.com/office/2006/metadata/properties" ma:root="true" ma:fieldsID="48c8217889028b11d6427f0c1e9a7b84" ns2:_="" ns3:_="">
    <xsd:import namespace="94f6b1dc-b52d-4df2-99b3-55b82d7a0d03"/>
    <xsd:import namespace="e2c36e4b-0d4d-48de-95dd-a775c89712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f6b1dc-b52d-4df2-99b3-55b82d7a0d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c36e4b-0d4d-48de-95dd-a775c89712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fe1d7b9-6e61-4355-ade0-cc4417e7c75f}" ma:internalName="TaxCatchAll" ma:showField="CatchAllData" ma:web="e2c36e4b-0d4d-48de-95dd-a775c89712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2c36e4b-0d4d-48de-95dd-a775c8971280" xsi:nil="true"/>
    <lcf76f155ced4ddcb4097134ff3c332f xmlns="94f6b1dc-b52d-4df2-99b3-55b82d7a0d0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F99E5D52-B8CC-42AA-944E-229A39CF267D}"/>
</file>

<file path=customXml/itemProps3.xml><?xml version="1.0" encoding="utf-8"?>
<ds:datastoreItem xmlns:ds="http://schemas.openxmlformats.org/officeDocument/2006/customXml" ds:itemID="{383A96B2-CD81-4332-9ED1-591449DFD842}">
  <ds:schemaRefs>
    <ds:schemaRef ds:uri="3b86de50-e94e-4e35-ab30-83628ca558a0"/>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http://purl.org/dc/terms/"/>
    <ds:schemaRef ds:uri="4fa68556-e527-41a8-8fe0-ca53270d6849"/>
    <ds:schemaRef ds:uri="http://www.w3.org/XML/1998/namespace"/>
    <ds:schemaRef ds:uri="http://schemas.microsoft.com/sharepoint/v3"/>
    <ds:schemaRef ds:uri="http://schemas.microsoft.com/office/2006/metadata/properties"/>
    <ds:schemaRef ds:uri="http://purl.org/dc/dcmitype/"/>
    <ds:schemaRef ds:uri="41b8be0b-f50d-4aa7-86f0-45b40eee9fc5"/>
    <ds:schemaRef ds:uri="37949414-87cc-4b5c-94ba-0066ba653d95"/>
    <ds:schemaRef ds:uri="61dd04b6-279c-4608-bcae-c6f797ec6fda"/>
    <ds:schemaRef ds:uri="8e834e17-2d57-44e8-b92c-93935abe7473"/>
  </ds:schemaRefs>
</ds:datastoreItem>
</file>

<file path=docProps/app.xml><?xml version="1.0" encoding="utf-8"?>
<Properties xmlns="http://schemas.openxmlformats.org/officeDocument/2006/extended-properties" xmlns:vt="http://schemas.openxmlformats.org/officeDocument/2006/docPropsVTypes">
  <Template>Office Theme</Template>
  <TotalTime>88</TotalTime>
  <Words>643</Words>
  <Application>Microsoft Office PowerPoint</Application>
  <PresentationFormat>Custom</PresentationFormat>
  <Paragraphs>44</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Ellenor Wenck</cp:lastModifiedBy>
  <cp:revision>24</cp:revision>
  <dcterms:created xsi:type="dcterms:W3CDTF">2024-10-22T06:55:56Z</dcterms:created>
  <dcterms:modified xsi:type="dcterms:W3CDTF">2025-06-30T03:29:42Z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0x01010013ACF76D5CD0AF488CC6D8B59E98E1FE</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