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44" r:id="rId5"/>
  </p:sldMasterIdLst>
  <p:notesMasterIdLst>
    <p:notesMasterId r:id="rId8"/>
  </p:notesMasterIdLst>
  <p:handoutMasterIdLst>
    <p:handoutMasterId r:id="rId9"/>
  </p:handoutMasterIdLst>
  <p:sldIdLst>
    <p:sldId id="256"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A71BD5"/>
    <a:srgbClr val="3D69EB"/>
    <a:srgbClr val="91A9F1"/>
    <a:srgbClr val="002BAB"/>
    <a:srgbClr val="7B2DCD"/>
    <a:srgbClr val="E3D3F5"/>
    <a:srgbClr val="DAC4F2"/>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3EB7C7-D86D-4AA9-BE4F-F928DE3F74A7}" v="5" dt="2025-04-15T20:36:28.717"/>
    <p1510:client id="{85029AC5-FBC8-6A8C-9A69-8506028AAC27}" v="10" dt="2025-04-16T08:47:29.1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E6A5A5A5-B95C-495D-BF10-22AC9A622721}"/>
    <pc:docChg chg="modSld">
      <pc:chgData name="Natasha Doherty" userId="2f65fbf4-2eeb-41a6-a4bf-8744b8cf020e" providerId="ADAL" clId="{E6A5A5A5-B95C-495D-BF10-22AC9A622721}" dt="2025-04-16T07:19:53.349" v="11" actId="20577"/>
      <pc:docMkLst>
        <pc:docMk/>
      </pc:docMkLst>
      <pc:sldChg chg="modSp mod">
        <pc:chgData name="Natasha Doherty" userId="2f65fbf4-2eeb-41a6-a4bf-8744b8cf020e" providerId="ADAL" clId="{E6A5A5A5-B95C-495D-BF10-22AC9A622721}" dt="2025-04-16T07:19:48.515" v="7" actId="20577"/>
        <pc:sldMkLst>
          <pc:docMk/>
          <pc:sldMk cId="3271077535" sldId="256"/>
        </pc:sldMkLst>
        <pc:graphicFrameChg chg="modGraphic">
          <ac:chgData name="Natasha Doherty" userId="2f65fbf4-2eeb-41a6-a4bf-8744b8cf020e" providerId="ADAL" clId="{E6A5A5A5-B95C-495D-BF10-22AC9A622721}" dt="2025-04-16T07:19:48.515" v="7" actId="20577"/>
          <ac:graphicFrameMkLst>
            <pc:docMk/>
            <pc:sldMk cId="3271077535" sldId="256"/>
            <ac:graphicFrameMk id="9" creationId="{350A4181-2D10-0307-78F1-1B5BB5246E9B}"/>
          </ac:graphicFrameMkLst>
        </pc:graphicFrameChg>
        <pc:graphicFrameChg chg="modGraphic">
          <ac:chgData name="Natasha Doherty" userId="2f65fbf4-2eeb-41a6-a4bf-8744b8cf020e" providerId="ADAL" clId="{E6A5A5A5-B95C-495D-BF10-22AC9A622721}" dt="2025-04-16T07:19:45.318" v="3" actId="20577"/>
          <ac:graphicFrameMkLst>
            <pc:docMk/>
            <pc:sldMk cId="3271077535" sldId="256"/>
            <ac:graphicFrameMk id="17" creationId="{61FFC170-F895-5834-DC1D-D3303407BE54}"/>
          </ac:graphicFrameMkLst>
        </pc:graphicFrameChg>
      </pc:sldChg>
      <pc:sldChg chg="modSp mod">
        <pc:chgData name="Natasha Doherty" userId="2f65fbf4-2eeb-41a6-a4bf-8744b8cf020e" providerId="ADAL" clId="{E6A5A5A5-B95C-495D-BF10-22AC9A622721}" dt="2025-04-16T07:19:53.349" v="11" actId="20577"/>
        <pc:sldMkLst>
          <pc:docMk/>
          <pc:sldMk cId="2545236607" sldId="259"/>
        </pc:sldMkLst>
        <pc:graphicFrameChg chg="modGraphic">
          <ac:chgData name="Natasha Doherty" userId="2f65fbf4-2eeb-41a6-a4bf-8744b8cf020e" providerId="ADAL" clId="{E6A5A5A5-B95C-495D-BF10-22AC9A622721}" dt="2025-04-16T07:19:53.349" v="11" actId="20577"/>
          <ac:graphicFrameMkLst>
            <pc:docMk/>
            <pc:sldMk cId="2545236607" sldId="259"/>
            <ac:graphicFrameMk id="29" creationId="{A575C5F6-CF39-C832-4068-2D42FD5266C6}"/>
          </ac:graphicFrameMkLst>
        </pc:graphicFrameChg>
      </pc:sldChg>
    </pc:docChg>
  </pc:docChgLst>
  <pc:docChgLst>
    <pc:chgData name="Tracey Johnson" userId="S::traceyj_inalapc.org.au#ext#@ethicol.onmicrosoft.com::e7955945-38dd-4fa0-930e-e53c504fbbc7" providerId="AD" clId="Web-{85029AC5-FBC8-6A8C-9A69-8506028AAC27}"/>
    <pc:docChg chg="modSld">
      <pc:chgData name="Tracey Johnson" userId="S::traceyj_inalapc.org.au#ext#@ethicol.onmicrosoft.com::e7955945-38dd-4fa0-930e-e53c504fbbc7" providerId="AD" clId="Web-{85029AC5-FBC8-6A8C-9A69-8506028AAC27}" dt="2025-04-16T08:47:29.101" v="6" actId="20577"/>
      <pc:docMkLst>
        <pc:docMk/>
      </pc:docMkLst>
      <pc:sldChg chg="modSp">
        <pc:chgData name="Tracey Johnson" userId="S::traceyj_inalapc.org.au#ext#@ethicol.onmicrosoft.com::e7955945-38dd-4fa0-930e-e53c504fbbc7" providerId="AD" clId="Web-{85029AC5-FBC8-6A8C-9A69-8506028AAC27}" dt="2025-04-16T08:47:09.554" v="5"/>
        <pc:sldMkLst>
          <pc:docMk/>
          <pc:sldMk cId="3271077535" sldId="256"/>
        </pc:sldMkLst>
        <pc:graphicFrameChg chg="mod modGraphic">
          <ac:chgData name="Tracey Johnson" userId="S::traceyj_inalapc.org.au#ext#@ethicol.onmicrosoft.com::e7955945-38dd-4fa0-930e-e53c504fbbc7" providerId="AD" clId="Web-{85029AC5-FBC8-6A8C-9A69-8506028AAC27}" dt="2025-04-16T08:47:09.554" v="5"/>
          <ac:graphicFrameMkLst>
            <pc:docMk/>
            <pc:sldMk cId="3271077535" sldId="256"/>
            <ac:graphicFrameMk id="10" creationId="{8D5CF778-B64A-6CF9-E15E-9145AFD49A27}"/>
          </ac:graphicFrameMkLst>
        </pc:graphicFrameChg>
      </pc:sldChg>
      <pc:sldChg chg="modSp">
        <pc:chgData name="Tracey Johnson" userId="S::traceyj_inalapc.org.au#ext#@ethicol.onmicrosoft.com::e7955945-38dd-4fa0-930e-e53c504fbbc7" providerId="AD" clId="Web-{85029AC5-FBC8-6A8C-9A69-8506028AAC27}" dt="2025-04-16T08:47:29.101" v="6" actId="20577"/>
        <pc:sldMkLst>
          <pc:docMk/>
          <pc:sldMk cId="2545236607" sldId="259"/>
        </pc:sldMkLst>
        <pc:spChg chg="mod">
          <ac:chgData name="Tracey Johnson" userId="S::traceyj_inalapc.org.au#ext#@ethicol.onmicrosoft.com::e7955945-38dd-4fa0-930e-e53c504fbbc7" providerId="AD" clId="Web-{85029AC5-FBC8-6A8C-9A69-8506028AAC27}" dt="2025-04-16T08:47:29.101" v="6" actId="20577"/>
          <ac:spMkLst>
            <pc:docMk/>
            <pc:sldMk cId="2545236607" sldId="259"/>
            <ac:spMk id="23" creationId="{12BBE7E4-8DA9-3486-ECC3-92E8C794C6E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4/16/2025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16/04/2025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837379-4E0D-4FB5-8AEE-615F08D2F56D}" type="slidenum">
              <a:rPr lang="en-AU" smtClean="0"/>
              <a:t>1</a:t>
            </a:fld>
            <a:endParaRPr lang="en-AU"/>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E4DD5-FFD5-C8B8-C24A-046C61C85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E64DD-6D49-8212-0EB7-B4DEB20224F4}"/>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D3315107-FB4D-82C6-07DF-3D864FEE422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E5EB512-8EEF-93BB-A440-D15B73843FAF}"/>
              </a:ext>
            </a:extLst>
          </p:cNvPr>
          <p:cNvSpPr>
            <a:spLocks noGrp="1"/>
          </p:cNvSpPr>
          <p:nvPr>
            <p:ph type="sldNum" sz="quarter" idx="5"/>
          </p:nvPr>
        </p:nvSpPr>
        <p:spPr/>
        <p:txBody>
          <a:bodyPr/>
          <a:lstStyle/>
          <a:p>
            <a:fld id="{38837379-4E0D-4FB5-8AEE-615F08D2F56D}" type="slidenum">
              <a:rPr lang="en-AU" smtClean="0"/>
              <a:t>2</a:t>
            </a:fld>
            <a:endParaRPr lang="en-AU"/>
          </a:p>
        </p:txBody>
      </p:sp>
    </p:spTree>
    <p:extLst>
      <p:ext uri="{BB962C8B-B14F-4D97-AF65-F5344CB8AC3E}">
        <p14:creationId xmlns:p14="http://schemas.microsoft.com/office/powerpoint/2010/main" val="109034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4/16/2025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4/16/2025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4/16/2025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3296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39449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03926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9999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15165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5966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30142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43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4/16/2025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221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2115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8111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4/16/2025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4/16/2025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4/16/2025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4/16/2025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4/16/2025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4/16/2025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4/16/2025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4/16/2025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7948684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extLst>
              <p:ext uri="{D42A27DB-BD31-4B8C-83A1-F6EECF244321}">
                <p14:modId xmlns:p14="http://schemas.microsoft.com/office/powerpoint/2010/main" val="523079737"/>
              </p:ext>
            </p:ext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r>
              <a:rPr lang="en-US" sz="1400" dirty="0">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991390090"/>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2D0820)</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chemeClr val="bg1"/>
                          </a:solidFill>
                          <a:effectLst/>
                          <a:uLnTx/>
                          <a:uFillTx/>
                          <a:latin typeface="Montserrat Light" panose="00000400000000000000" pitchFamily="2" charset="0"/>
                          <a:ea typeface="+mn-ea"/>
                          <a:cs typeface="+mn-cs"/>
                        </a:rPr>
                        <a:t>GROSS Check</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800" dirty="0">
                          <a:latin typeface="Montserrat Light" panose="00000400000000000000" pitchFamily="2" charset="0"/>
                        </a:rPr>
                        <a:t>This tool helps attendees critique the status quo and build better systems and solutions.</a:t>
                      </a:r>
                      <a:endParaRPr lang="en-US" sz="1800" dirty="0">
                        <a:latin typeface="Montserrat Light" panose="00000400000000000000" pitchFamily="2"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868046220"/>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chemeClr val="bg1"/>
                          </a:solidFill>
                          <a:latin typeface="Montserrat" panose="00000500000000000000" pitchFamily="2" charset="0"/>
                        </a:rPr>
                        <a:t>2 – DESIGN</a:t>
                      </a:r>
                    </a:p>
                  </a:txBody>
                  <a:tcPr>
                    <a:solidFill>
                      <a:srgbClr val="A71BD5"/>
                    </a:solidFill>
                  </a:tcPr>
                </a:tc>
                <a:tc>
                  <a:txBody>
                    <a:bodyPr/>
                    <a:lstStyle/>
                    <a:p>
                      <a:pPr algn="ctr"/>
                      <a:r>
                        <a:rPr lang="en-GB" dirty="0">
                          <a:solidFill>
                            <a:schemeClr val="bg1"/>
                          </a:solidFill>
                          <a:latin typeface="Montserrat"/>
                        </a:rPr>
                        <a:t>8 – CO DESIGN FACILITATING</a:t>
                      </a:r>
                      <a:endParaRPr lang="en-GB" dirty="0">
                        <a:solidFill>
                          <a:schemeClr val="bg1"/>
                        </a:solidFill>
                        <a:latin typeface="Montserrat" panose="00000500000000000000" pitchFamily="2" charset="0"/>
                      </a:endParaRPr>
                    </a:p>
                  </a:txBody>
                  <a:tcP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705834312"/>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solidFill>
                            <a:schemeClr val="accent2"/>
                          </a:solidFill>
                          <a:hlinkClick r:id="rId7">
                            <a:extLst>
                              <a:ext uri="{A12FA001-AC4F-418D-AE19-62706E023703}">
                                <ahyp:hlinkClr xmlns:ahyp="http://schemas.microsoft.com/office/drawing/2018/hyperlinkcolor" val="tx"/>
                              </a:ext>
                            </a:extLst>
                          </a:hlinkClick>
                        </a:rPr>
                        <a:t>www.codesign4all.com</a:t>
                      </a:r>
                      <a:endParaRPr lang="en-GB" sz="1200" i="1" dirty="0">
                        <a:solidFill>
                          <a:schemeClr val="accent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2D0820– GROSS Check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Apr’25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r>
              <a:rPr lang="en-GB" sz="1400" dirty="0">
                <a:latin typeface="Montserrat Light" panose="00000400000000000000" pitchFamily="2" charset="0"/>
              </a:rPr>
              <a:t>Co.Design4All Pty Ltd</a:t>
            </a:r>
          </a:p>
          <a:p>
            <a:r>
              <a:rPr lang="en-GB" sz="1400" dirty="0">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algn="ctr"/>
            <a:r>
              <a:rPr lang="en-GB" sz="1400" dirty="0">
                <a:solidFill>
                  <a:schemeClr val="accent2"/>
                </a:solidFill>
                <a:latin typeface="Montserrat Light" panose="00000400000000000000" pitchFamily="2" charset="0"/>
                <a:hlinkClick r:id="rId9">
                  <a:extLst>
                    <a:ext uri="{A12FA001-AC4F-418D-AE19-62706E023703}">
                      <ahyp:hlinkClr xmlns:ahyp="http://schemas.microsoft.com/office/drawing/2018/hyperlinkcolor" val="tx"/>
                    </a:ext>
                  </a:extLst>
                </a:hlinkClick>
              </a:rPr>
              <a:t>hello@codesign4all.com</a:t>
            </a:r>
            <a:r>
              <a:rPr lang="en-GB" sz="1400" dirty="0">
                <a:solidFill>
                  <a:schemeClr val="accent2"/>
                </a:solidFill>
                <a:latin typeface="Montserrat Light" panose="00000400000000000000" pitchFamily="2" charset="0"/>
              </a:rPr>
              <a:t>                   </a:t>
            </a:r>
            <a:r>
              <a:rPr lang="en-GB" sz="1400" dirty="0">
                <a:solidFill>
                  <a:schemeClr val="accent2"/>
                </a:solidFill>
                <a:latin typeface="Montserrat Light" panose="00000400000000000000" pitchFamily="2" charset="0"/>
                <a:hlinkClick r:id="rId7">
                  <a:extLst>
                    <a:ext uri="{A12FA001-AC4F-418D-AE19-62706E023703}">
                      <ahyp:hlinkClr xmlns:ahyp="http://schemas.microsoft.com/office/drawing/2018/hyperlinkcolor" val="tx"/>
                    </a:ext>
                  </a:extLst>
                </a:hlinkClick>
              </a:rPr>
              <a:t>www.codesign4all.com</a:t>
            </a:r>
            <a:r>
              <a:rPr lang="en-GB" sz="1400" dirty="0">
                <a:solidFill>
                  <a:schemeClr val="accent2"/>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r>
              <a:rPr lang="en-GB" sz="800" dirty="0">
                <a:effectLst/>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 </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AU" sz="1100" dirty="0">
                <a:effectLst/>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327107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032EDD9-79A6-B725-9BA6-F033D9AEAE6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66ACCF1-5B41-C110-3068-043BFFE0F18D}"/>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66ACCF1-5B41-C110-3068-043BFFE0F18D}"/>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cxnSp>
        <p:nvCxnSpPr>
          <p:cNvPr id="12" name="Straight Connector 11">
            <a:extLst>
              <a:ext uri="{FF2B5EF4-FFF2-40B4-BE49-F238E27FC236}">
                <a16:creationId xmlns:a16="http://schemas.microsoft.com/office/drawing/2014/main" id="{6F126F68-849C-B8AF-DDBC-297745BEC1C9}"/>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FCBA60-AAFF-8FB4-02C6-6E0B46E79A4D}"/>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pic>
        <p:nvPicPr>
          <p:cNvPr id="19" name="Picture 18" descr="A clock with rainbow colored lines&#10;&#10;Description automatically generated">
            <a:extLst>
              <a:ext uri="{FF2B5EF4-FFF2-40B4-BE49-F238E27FC236}">
                <a16:creationId xmlns:a16="http://schemas.microsoft.com/office/drawing/2014/main" id="{45D6F8D7-1805-FD03-DD0C-2ABA3BADCDF1}"/>
              </a:ext>
            </a:extLst>
          </p:cNvPr>
          <p:cNvPicPr>
            <a:picLocks noChangeAspect="1"/>
          </p:cNvPicPr>
          <p:nvPr/>
        </p:nvPicPr>
        <p:blipFill>
          <a:blip r:embed="rId6"/>
          <a:stretch>
            <a:fillRect/>
          </a:stretch>
        </p:blipFill>
        <p:spPr>
          <a:xfrm>
            <a:off x="239714" y="8449388"/>
            <a:ext cx="463832" cy="463832"/>
          </a:xfrm>
          <a:prstGeom prst="rect">
            <a:avLst/>
          </a:prstGeom>
        </p:spPr>
      </p:pic>
      <p:sp>
        <p:nvSpPr>
          <p:cNvPr id="21" name="Rectangle 20">
            <a:extLst>
              <a:ext uri="{FF2B5EF4-FFF2-40B4-BE49-F238E27FC236}">
                <a16:creationId xmlns:a16="http://schemas.microsoft.com/office/drawing/2014/main" id="{9657AB5A-93DB-DDE3-B2C2-D3D018B6BBF1}"/>
              </a:ext>
            </a:extLst>
          </p:cNvPr>
          <p:cNvSpPr/>
          <p:nvPr/>
        </p:nvSpPr>
        <p:spPr>
          <a:xfrm>
            <a:off x="0" y="1517443"/>
            <a:ext cx="12599988" cy="687175"/>
          </a:xfrm>
          <a:prstGeom prst="rect">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algn="ctr"/>
            <a:r>
              <a:rPr lang="en-US" sz="3600" b="1" dirty="0">
                <a:solidFill>
                  <a:schemeClr val="bg1"/>
                </a:solidFill>
                <a:latin typeface="Montserrat Light" panose="00000400000000000000" pitchFamily="2" charset="0"/>
              </a:rPr>
              <a:t>GROSS Check</a:t>
            </a:r>
            <a:endParaRPr lang="en-AU" sz="3600" dirty="0"/>
          </a:p>
        </p:txBody>
      </p:sp>
      <p:sp>
        <p:nvSpPr>
          <p:cNvPr id="23" name="Rectangle 2">
            <a:extLst>
              <a:ext uri="{FF2B5EF4-FFF2-40B4-BE49-F238E27FC236}">
                <a16:creationId xmlns:a16="http://schemas.microsoft.com/office/drawing/2014/main" id="{12BBE7E4-8DA9-3486-ECC3-92E8C794C6ED}"/>
              </a:ext>
            </a:extLst>
          </p:cNvPr>
          <p:cNvSpPr>
            <a:spLocks noChangeArrowheads="1"/>
          </p:cNvSpPr>
          <p:nvPr/>
        </p:nvSpPr>
        <p:spPr bwMode="auto">
          <a:xfrm>
            <a:off x="878542" y="2669980"/>
            <a:ext cx="9040999" cy="4766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7000"/>
              </a:lnSpc>
              <a:spcAft>
                <a:spcPts val="800"/>
              </a:spcAft>
              <a:buNone/>
            </a:pPr>
            <a:r>
              <a:rPr lang="en-GB" sz="1200" dirty="0">
                <a:latin typeface="Montserrat Light" panose="00000400000000000000" pitchFamily="2" charset="0"/>
              </a:rPr>
              <a:t>GROSS stands for Get Rid of Stupid Stuff!</a:t>
            </a:r>
          </a:p>
          <a:p>
            <a:pPr>
              <a:lnSpc>
                <a:spcPct val="107000"/>
              </a:lnSpc>
              <a:spcAft>
                <a:spcPts val="800"/>
              </a:spcAft>
              <a:buNone/>
            </a:pPr>
            <a:r>
              <a:rPr lang="en-GB" sz="1200">
                <a:latin typeface="Montserrat Light"/>
              </a:rPr>
              <a:t>Too</a:t>
            </a:r>
            <a:r>
              <a:rPr lang="en-GB" sz="1200" dirty="0">
                <a:latin typeface="Montserrat Light"/>
              </a:rPr>
              <a:t> often the reason things are not working is not because an idea or program is bad but because implementation has been poor.  It could also be that legacy systems have never been questioned but are out of date.  Likewise, when planning new programs it can be easy to embrace an existing system when a new system is needed to support this effort.  </a:t>
            </a:r>
          </a:p>
          <a:p>
            <a:pPr>
              <a:lnSpc>
                <a:spcPct val="107000"/>
              </a:lnSpc>
              <a:spcAft>
                <a:spcPts val="800"/>
              </a:spcAft>
            </a:pPr>
            <a:r>
              <a:rPr lang="en-GB" sz="1200" dirty="0">
                <a:latin typeface="Montserrat Light" panose="00000400000000000000" pitchFamily="2" charset="0"/>
              </a:rPr>
              <a:t>Ask participants to brainstorm:</a:t>
            </a:r>
          </a:p>
          <a:p>
            <a:pPr marL="228600" indent="-228600">
              <a:lnSpc>
                <a:spcPct val="107000"/>
              </a:lnSpc>
              <a:spcAft>
                <a:spcPts val="800"/>
              </a:spcAft>
              <a:buFont typeface="+mj-lt"/>
              <a:buAutoNum type="arabicPeriod"/>
            </a:pPr>
            <a:r>
              <a:rPr lang="en-GB" sz="1200" dirty="0">
                <a:latin typeface="Montserrat Light" panose="00000400000000000000" pitchFamily="2" charset="0"/>
              </a:rPr>
              <a:t>Where do you spend needless time in your day/when engaging with this service?</a:t>
            </a:r>
          </a:p>
          <a:p>
            <a:pPr marL="228600" indent="-228600">
              <a:lnSpc>
                <a:spcPct val="107000"/>
              </a:lnSpc>
              <a:spcAft>
                <a:spcPts val="800"/>
              </a:spcAft>
              <a:buFont typeface="+mj-lt"/>
              <a:buAutoNum type="arabicPeriod"/>
            </a:pPr>
            <a:r>
              <a:rPr lang="en-GB" sz="1200" dirty="0">
                <a:latin typeface="Montserrat Light" panose="00000400000000000000" pitchFamily="2" charset="0"/>
              </a:rPr>
              <a:t>How often do you provide the same information?  This wastes everyone’s time.</a:t>
            </a:r>
          </a:p>
          <a:p>
            <a:pPr marL="228600" indent="-228600">
              <a:lnSpc>
                <a:spcPct val="107000"/>
              </a:lnSpc>
              <a:spcAft>
                <a:spcPts val="800"/>
              </a:spcAft>
              <a:buFont typeface="+mj-lt"/>
              <a:buAutoNum type="arabicPeriod"/>
            </a:pPr>
            <a:r>
              <a:rPr lang="en-GB" sz="1200" dirty="0">
                <a:latin typeface="Montserrat Light" panose="00000400000000000000" pitchFamily="2" charset="0"/>
              </a:rPr>
              <a:t>Which information is collected and never used?  It could be deleted with no loss.</a:t>
            </a:r>
          </a:p>
          <a:p>
            <a:pPr marL="228600" indent="-228600">
              <a:lnSpc>
                <a:spcPct val="107000"/>
              </a:lnSpc>
              <a:spcAft>
                <a:spcPts val="800"/>
              </a:spcAft>
              <a:buFont typeface="+mj-lt"/>
              <a:buAutoNum type="arabicPeriod"/>
            </a:pPr>
            <a:r>
              <a:rPr lang="en-GB" sz="1200" dirty="0">
                <a:latin typeface="Montserrat Light" panose="00000400000000000000" pitchFamily="2" charset="0"/>
              </a:rPr>
              <a:t>When do you need to seek authority for a process which is so simple and core that you are almost never overturned?  Could this be an opportunity for a change to delegations?</a:t>
            </a:r>
          </a:p>
          <a:p>
            <a:pPr marL="228600" indent="-228600">
              <a:lnSpc>
                <a:spcPct val="107000"/>
              </a:lnSpc>
              <a:spcAft>
                <a:spcPts val="800"/>
              </a:spcAft>
              <a:buFont typeface="+mj-lt"/>
              <a:buAutoNum type="arabicPeriod"/>
            </a:pPr>
            <a:r>
              <a:rPr lang="en-GB" sz="1200" dirty="0">
                <a:latin typeface="Montserrat Light" panose="00000400000000000000" pitchFamily="2" charset="0"/>
              </a:rPr>
              <a:t>How often do you have to submit paperwork when an automated solution would be better </a:t>
            </a:r>
            <a:r>
              <a:rPr lang="en-GB" sz="1200" dirty="0" err="1">
                <a:latin typeface="Montserrat Light" panose="00000400000000000000" pitchFamily="2" charset="0"/>
              </a:rPr>
              <a:t>eg</a:t>
            </a:r>
            <a:r>
              <a:rPr lang="en-GB" sz="1200" dirty="0">
                <a:latin typeface="Montserrat Light" panose="00000400000000000000" pitchFamily="2" charset="0"/>
              </a:rPr>
              <a:t> converting to credit cards which only need monthly acquittals vs use of petty cash or pre-payments?</a:t>
            </a:r>
          </a:p>
          <a:p>
            <a:pPr marL="228600" indent="-228600">
              <a:lnSpc>
                <a:spcPct val="107000"/>
              </a:lnSpc>
              <a:spcAft>
                <a:spcPts val="800"/>
              </a:spcAft>
              <a:buFont typeface="+mj-lt"/>
              <a:buAutoNum type="arabicPeriod"/>
            </a:pPr>
            <a:r>
              <a:rPr lang="en-GB" sz="1200" dirty="0">
                <a:latin typeface="Montserrat Light" panose="00000400000000000000" pitchFamily="2" charset="0"/>
              </a:rPr>
              <a:t>In your environment, what could be removed to reduce clutter and create room for expansion?</a:t>
            </a:r>
          </a:p>
          <a:p>
            <a:pPr marL="228600" indent="-228600">
              <a:lnSpc>
                <a:spcPct val="107000"/>
              </a:lnSpc>
              <a:spcAft>
                <a:spcPts val="800"/>
              </a:spcAft>
              <a:buFont typeface="+mj-lt"/>
              <a:buAutoNum type="arabicPeriod"/>
            </a:pPr>
            <a:r>
              <a:rPr lang="en-GB" sz="1200" dirty="0">
                <a:latin typeface="Montserrat Light" panose="00000400000000000000" pitchFamily="2" charset="0"/>
              </a:rPr>
              <a:t>In your environment what could be expanded to make things streamlined </a:t>
            </a:r>
            <a:r>
              <a:rPr lang="en-GB" sz="1200" dirty="0" err="1">
                <a:latin typeface="Montserrat Light" panose="00000400000000000000" pitchFamily="2" charset="0"/>
              </a:rPr>
              <a:t>eg</a:t>
            </a:r>
            <a:r>
              <a:rPr lang="en-GB" sz="1200" dirty="0">
                <a:latin typeface="Montserrat Light" panose="00000400000000000000" pitchFamily="2" charset="0"/>
              </a:rPr>
              <a:t> sharing of information between organisations?</a:t>
            </a:r>
          </a:p>
          <a:p>
            <a:pPr>
              <a:lnSpc>
                <a:spcPct val="107000"/>
              </a:lnSpc>
              <a:spcAft>
                <a:spcPts val="800"/>
              </a:spcAft>
              <a:buNone/>
            </a:pPr>
            <a:endParaRPr lang="en-GB" sz="1200" dirty="0">
              <a:latin typeface="Montserrat Light" panose="00000400000000000000" pitchFamily="2" charset="0"/>
            </a:endParaRPr>
          </a:p>
          <a:p>
            <a:pPr>
              <a:lnSpc>
                <a:spcPct val="107000"/>
              </a:lnSpc>
              <a:spcAft>
                <a:spcPts val="800"/>
              </a:spcAft>
              <a:buNone/>
            </a:pPr>
            <a:r>
              <a:rPr lang="en-GB" sz="1200" dirty="0">
                <a:latin typeface="Montserrat Light" panose="00000400000000000000" pitchFamily="2" charset="0"/>
              </a:rPr>
              <a:t>This activity has the potential to re-energise a quiet room.  Everyone loves pulling stupid things apart!</a:t>
            </a:r>
          </a:p>
        </p:txBody>
      </p:sp>
      <p:graphicFrame>
        <p:nvGraphicFramePr>
          <p:cNvPr id="29" name="Table 28">
            <a:extLst>
              <a:ext uri="{FF2B5EF4-FFF2-40B4-BE49-F238E27FC236}">
                <a16:creationId xmlns:a16="http://schemas.microsoft.com/office/drawing/2014/main" id="{A575C5F6-CF39-C832-4068-2D42FD5266C6}"/>
              </a:ext>
            </a:extLst>
          </p:cNvPr>
          <p:cNvGraphicFramePr>
            <a:graphicFrameLocks noGrp="1"/>
          </p:cNvGraphicFramePr>
          <p:nvPr>
            <p:extLst>
              <p:ext uri="{D42A27DB-BD31-4B8C-83A1-F6EECF244321}">
                <p14:modId xmlns:p14="http://schemas.microsoft.com/office/powerpoint/2010/main" val="2273272136"/>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6087650">
                  <a:extLst>
                    <a:ext uri="{9D8B030D-6E8A-4147-A177-3AD203B41FA5}">
                      <a16:colId xmlns:a16="http://schemas.microsoft.com/office/drawing/2014/main" val="2219345220"/>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CD4A</a:t>
                      </a:r>
                      <a:r>
                        <a:rPr lang="en-GB" sz="1200"/>
                        <a:t>_2D0820_</a:t>
                      </a:r>
                      <a:r>
                        <a:rPr lang="en-GB" sz="1200" dirty="0"/>
                        <a:t>GROSS Check v1.0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Apr ‘25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70FC9BF5-B2B0-179A-1F45-EE18858A2A22}"/>
              </a:ext>
            </a:extLst>
          </p:cNvPr>
          <p:cNvPicPr>
            <a:picLocks noChangeAspect="1"/>
          </p:cNvPicPr>
          <p:nvPr/>
        </p:nvPicPr>
        <p:blipFill>
          <a:blip r:embed="rId8"/>
          <a:stretch>
            <a:fillRect/>
          </a:stretch>
        </p:blipFill>
        <p:spPr>
          <a:xfrm>
            <a:off x="191003" y="532161"/>
            <a:ext cx="4605116" cy="695383"/>
          </a:xfrm>
          <a:prstGeom prst="rect">
            <a:avLst/>
          </a:prstGeom>
        </p:spPr>
      </p:pic>
      <p:sp>
        <p:nvSpPr>
          <p:cNvPr id="9" name="Slide Number Placeholder 5">
            <a:extLst>
              <a:ext uri="{FF2B5EF4-FFF2-40B4-BE49-F238E27FC236}">
                <a16:creationId xmlns:a16="http://schemas.microsoft.com/office/drawing/2014/main" id="{03924890-2860-406E-48B4-09014A078B60}"/>
              </a:ext>
            </a:extLst>
          </p:cNvPr>
          <p:cNvSpPr txBox="1">
            <a:spLocks/>
          </p:cNvSpPr>
          <p:nvPr/>
        </p:nvSpPr>
        <p:spPr>
          <a:xfrm>
            <a:off x="9251190" y="8444781"/>
            <a:ext cx="2834997" cy="479142"/>
          </a:xfrm>
          <a:prstGeom prst="rect">
            <a:avLst/>
          </a:prstGeom>
        </p:spPr>
        <p:txBody>
          <a:bodyPr vert="horz" lIns="91440" tIns="45720" rIns="91440" bIns="45720" rtlCol="0" anchor="ctr"/>
          <a:lstStyle>
            <a:defPPr>
              <a:defRPr lang="en-US"/>
            </a:defPPr>
            <a:lvl1pPr marL="0" algn="r" defTabSz="970028" rtl="0" eaLnBrk="1" latinLnBrk="0" hangingPunct="1">
              <a:defRPr sz="1575" kern="1200">
                <a:solidFill>
                  <a:schemeClr val="tx1">
                    <a:tint val="75000"/>
                  </a:schemeClr>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a:lstStyle>
          <a:p>
            <a:r>
              <a:rPr lang="en-US" sz="1400">
                <a:latin typeface="Montserrat Light" panose="00000400000000000000" pitchFamily="2" charset="0"/>
              </a:rPr>
              <a:t>Page 2 </a:t>
            </a:r>
            <a:r>
              <a:rPr lang="en-US" sz="1400" dirty="0">
                <a:latin typeface="Montserrat Light" panose="00000400000000000000" pitchFamily="2" charset="0"/>
              </a:rPr>
              <a:t>of 2</a:t>
            </a:r>
          </a:p>
        </p:txBody>
      </p:sp>
      <p:sp>
        <p:nvSpPr>
          <p:cNvPr id="10" name="TextBox 9">
            <a:extLst>
              <a:ext uri="{FF2B5EF4-FFF2-40B4-BE49-F238E27FC236}">
                <a16:creationId xmlns:a16="http://schemas.microsoft.com/office/drawing/2014/main" id="{0BAB684A-9001-B962-D108-01DF3A99B8C9}"/>
              </a:ext>
            </a:extLst>
          </p:cNvPr>
          <p:cNvSpPr txBox="1"/>
          <p:nvPr/>
        </p:nvSpPr>
        <p:spPr>
          <a:xfrm>
            <a:off x="703546" y="8419694"/>
            <a:ext cx="3273031" cy="523220"/>
          </a:xfrm>
          <a:prstGeom prst="rect">
            <a:avLst/>
          </a:prstGeom>
          <a:noFill/>
        </p:spPr>
        <p:txBody>
          <a:bodyPr wrap="square" rtlCol="0">
            <a:spAutoFit/>
          </a:bodyPr>
          <a:lstStyle/>
          <a:p>
            <a:r>
              <a:rPr lang="en-GB" sz="1400" dirty="0">
                <a:latin typeface="Montserrat Light" panose="00000400000000000000" pitchFamily="2" charset="0"/>
              </a:rPr>
              <a:t>Co.Design4All Pty Ltd</a:t>
            </a:r>
          </a:p>
          <a:p>
            <a:r>
              <a:rPr lang="en-GB" sz="1400" dirty="0">
                <a:latin typeface="Montserrat Light" panose="00000400000000000000" pitchFamily="2" charset="0"/>
              </a:rPr>
              <a:t>All Rights Reserved. </a:t>
            </a:r>
          </a:p>
        </p:txBody>
      </p:sp>
      <p:sp>
        <p:nvSpPr>
          <p:cNvPr id="17" name="TextBox 16">
            <a:extLst>
              <a:ext uri="{FF2B5EF4-FFF2-40B4-BE49-F238E27FC236}">
                <a16:creationId xmlns:a16="http://schemas.microsoft.com/office/drawing/2014/main" id="{F95BD9D6-F206-56DD-271B-C99A76981965}"/>
              </a:ext>
            </a:extLst>
          </p:cNvPr>
          <p:cNvSpPr txBox="1"/>
          <p:nvPr/>
        </p:nvSpPr>
        <p:spPr>
          <a:xfrm>
            <a:off x="4020737" y="8527415"/>
            <a:ext cx="4515827" cy="523220"/>
          </a:xfrm>
          <a:prstGeom prst="rect">
            <a:avLst/>
          </a:prstGeom>
          <a:noFill/>
        </p:spPr>
        <p:txBody>
          <a:bodyPr wrap="square" rtlCol="0">
            <a:spAutoFit/>
          </a:bodyPr>
          <a:lstStyle/>
          <a:p>
            <a:pPr algn="ctr"/>
            <a:r>
              <a:rPr lang="en-GB" sz="1400" dirty="0">
                <a:solidFill>
                  <a:schemeClr val="accent2"/>
                </a:solidFill>
                <a:latin typeface="Montserrat Light" panose="00000400000000000000" pitchFamily="2" charset="0"/>
                <a:hlinkClick r:id="rId9">
                  <a:extLst>
                    <a:ext uri="{A12FA001-AC4F-418D-AE19-62706E023703}">
                      <ahyp:hlinkClr xmlns:ahyp="http://schemas.microsoft.com/office/drawing/2018/hyperlinkcolor" val="tx"/>
                    </a:ext>
                  </a:extLst>
                </a:hlinkClick>
              </a:rPr>
              <a:t>hello@codesign4all.com</a:t>
            </a:r>
            <a:r>
              <a:rPr lang="en-GB" sz="1400" dirty="0">
                <a:solidFill>
                  <a:schemeClr val="accent2"/>
                </a:solidFill>
                <a:latin typeface="Montserrat Light" panose="00000400000000000000" pitchFamily="2" charset="0"/>
              </a:rPr>
              <a:t>                   </a:t>
            </a:r>
            <a:r>
              <a:rPr lang="en-GB" sz="1400" dirty="0">
                <a:solidFill>
                  <a:schemeClr val="accent2"/>
                </a:solidFill>
                <a:latin typeface="Montserrat Light" panose="00000400000000000000" pitchFamily="2" charset="0"/>
                <a:hlinkClick r:id="rId7">
                  <a:extLst>
                    <a:ext uri="{A12FA001-AC4F-418D-AE19-62706E023703}">
                      <ahyp:hlinkClr xmlns:ahyp="http://schemas.microsoft.com/office/drawing/2018/hyperlinkcolor" val="tx"/>
                    </a:ext>
                  </a:extLst>
                </a:hlinkClick>
              </a:rPr>
              <a:t>www.codesign4all.com</a:t>
            </a:r>
            <a:r>
              <a:rPr lang="en-GB" sz="1400" dirty="0">
                <a:solidFill>
                  <a:schemeClr val="accent2"/>
                </a:solidFill>
                <a:latin typeface="Montserrat Light" panose="00000400000000000000" pitchFamily="2" charset="0"/>
              </a:rPr>
              <a:t> </a:t>
            </a:r>
          </a:p>
        </p:txBody>
      </p:sp>
    </p:spTree>
    <p:extLst>
      <p:ext uri="{BB962C8B-B14F-4D97-AF65-F5344CB8AC3E}">
        <p14:creationId xmlns:p14="http://schemas.microsoft.com/office/powerpoint/2010/main" val="25452366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e834e17-2d57-44e8-b92c-93935abe7473">
      <Terms xmlns="http://schemas.microsoft.com/office/infopath/2007/PartnerControls"/>
    </lcf76f155ced4ddcb4097134ff3c332f>
    <TaxCatchAll xmlns="61dd04b6-279c-4608-bcae-c6f797ec6f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schemas.openxmlformats.org/package/2006/metadata/core-properties"/>
    <ds:schemaRef ds:uri="http://schemas.microsoft.com/sharepoint/v3"/>
    <ds:schemaRef ds:uri="http://schemas.microsoft.com/office/2006/metadata/properties"/>
    <ds:schemaRef ds:uri="http://purl.org/dc/elements/1.1/"/>
    <ds:schemaRef ds:uri="http://www.w3.org/XML/1998/namespace"/>
    <ds:schemaRef ds:uri="http://purl.org/dc/dcmitype/"/>
    <ds:schemaRef ds:uri="http://schemas.microsoft.com/office/infopath/2007/PartnerControls"/>
    <ds:schemaRef ds:uri="http://purl.org/dc/terms/"/>
    <ds:schemaRef ds:uri="http://schemas.microsoft.com/office/2006/documentManagement/types"/>
    <ds:schemaRef ds:uri="4fa68556-e527-41a8-8fe0-ca53270d6849"/>
    <ds:schemaRef ds:uri="3b86de50-e94e-4e35-ab30-83628ca558a0"/>
    <ds:schemaRef ds:uri="94f6b1dc-b52d-4df2-99b3-55b82d7a0d03"/>
    <ds:schemaRef ds:uri="e2c36e4b-0d4d-48de-95dd-a775c8971280"/>
    <ds:schemaRef ds:uri="37949414-87cc-4b5c-94ba-0066ba653d95"/>
    <ds:schemaRef ds:uri="41b8be0b-f50d-4aa7-86f0-45b40eee9fc5"/>
  </ds:schemaRefs>
</ds:datastoreItem>
</file>

<file path=customXml/itemProps3.xml><?xml version="1.0" encoding="utf-8"?>
<ds:datastoreItem xmlns:ds="http://schemas.openxmlformats.org/officeDocument/2006/customXml" ds:itemID="{A5A3638A-1B49-4153-A2A2-849BAC55BFDA}"/>
</file>

<file path=docProps/app.xml><?xml version="1.0" encoding="utf-8"?>
<Properties xmlns="http://schemas.openxmlformats.org/officeDocument/2006/extended-properties" xmlns:vt="http://schemas.openxmlformats.org/officeDocument/2006/docPropsVTypes">
  <TotalTime>95</TotalTime>
  <Words>679</Words>
  <Application>Microsoft Office PowerPoint</Application>
  <PresentationFormat>Custom</PresentationFormat>
  <Paragraphs>44</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9</cp:revision>
  <dcterms:created xsi:type="dcterms:W3CDTF">2020-03-30T06:43:55Z</dcterms:created>
  <dcterms:modified xsi:type="dcterms:W3CDTF">2025-04-16T08:47:38Z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