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64A"/>
    <a:srgbClr val="76D886"/>
    <a:srgbClr val="D2F2D7"/>
    <a:srgbClr val="257B34"/>
    <a:srgbClr val="F3FBF4"/>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E57FDB-41EF-60DD-237B-CC635FCDCE7F}" v="99" dt="2025-05-05T05:03:44.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5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Natasha Doherty" userId="2f65fbf4-2eeb-41a6-a4bf-8744b8cf020e" providerId="ADAL" clId="{5B7FAEC6-7B53-464B-9AFA-6EE8FABDABE0}"/>
    <pc:docChg chg="custSel addSld delSld modSld delMainMaster">
      <pc:chgData name="Natasha Doherty" userId="2f65fbf4-2eeb-41a6-a4bf-8744b8cf020e" providerId="ADAL" clId="{5B7FAEC6-7B53-464B-9AFA-6EE8FABDABE0}" dt="2025-04-25T21:46:30.406" v="169" actId="20577"/>
      <pc:docMkLst>
        <pc:docMk/>
      </pc:docMkLst>
      <pc:sldChg chg="modSp add mod">
        <pc:chgData name="Natasha Doherty" userId="2f65fbf4-2eeb-41a6-a4bf-8744b8cf020e" providerId="ADAL" clId="{5B7FAEC6-7B53-464B-9AFA-6EE8FABDABE0}" dt="2025-04-25T21:44:51.304" v="167" actId="1076"/>
        <pc:sldMkLst>
          <pc:docMk/>
          <pc:sldMk cId="4010778841" sldId="258"/>
        </pc:sldMkLst>
        <pc:spChg chg="mod">
          <ac:chgData name="Natasha Doherty" userId="2f65fbf4-2eeb-41a6-a4bf-8744b8cf020e" providerId="ADAL" clId="{5B7FAEC6-7B53-464B-9AFA-6EE8FABDABE0}" dt="2025-04-25T21:44:51.304" v="167" actId="1076"/>
          <ac:spMkLst>
            <pc:docMk/>
            <pc:sldMk cId="4010778841" sldId="258"/>
            <ac:spMk id="4" creationId="{1968E31E-8A72-F852-6691-823D243EECB7}"/>
          </ac:spMkLst>
        </pc:spChg>
        <pc:graphicFrameChg chg="mod modGraphic">
          <ac:chgData name="Natasha Doherty" userId="2f65fbf4-2eeb-41a6-a4bf-8744b8cf020e" providerId="ADAL" clId="{5B7FAEC6-7B53-464B-9AFA-6EE8FABDABE0}" dt="2025-04-25T21:44:39.732" v="165"/>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5B7FAEC6-7B53-464B-9AFA-6EE8FABDABE0}" dt="2025-04-08T10:40:00.967" v="58" actId="14734"/>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5B7FAEC6-7B53-464B-9AFA-6EE8FABDABE0}" dt="2025-04-08T10:44:13.018" v="164" actId="47"/>
        <pc:sldMkLst>
          <pc:docMk/>
          <pc:sldMk cId="942868540" sldId="259"/>
        </pc:sldMkLst>
      </pc:sldChg>
      <pc:sldChg chg="addSp delSp modSp add mod">
        <pc:chgData name="Natasha Doherty" userId="2f65fbf4-2eeb-41a6-a4bf-8744b8cf020e" providerId="ADAL" clId="{5B7FAEC6-7B53-464B-9AFA-6EE8FABDABE0}" dt="2025-04-25T21:46:30.406" v="169" actId="20577"/>
        <pc:sldMkLst>
          <pc:docMk/>
          <pc:sldMk cId="3798671437" sldId="260"/>
        </pc:sldMkLst>
        <pc:spChg chg="add mod">
          <ac:chgData name="Natasha Doherty" userId="2f65fbf4-2eeb-41a6-a4bf-8744b8cf020e" providerId="ADAL" clId="{5B7FAEC6-7B53-464B-9AFA-6EE8FABDABE0}" dt="2025-04-08T10:44:05.330" v="163" actId="1036"/>
          <ac:spMkLst>
            <pc:docMk/>
            <pc:sldMk cId="3798671437" sldId="260"/>
            <ac:spMk id="3" creationId="{C3D47789-9BE9-4CD9-CFAA-B29CBD1AC0EA}"/>
          </ac:spMkLst>
        </pc:spChg>
        <pc:spChg chg="add mod">
          <ac:chgData name="Natasha Doherty" userId="2f65fbf4-2eeb-41a6-a4bf-8744b8cf020e" providerId="ADAL" clId="{5B7FAEC6-7B53-464B-9AFA-6EE8FABDABE0}" dt="2025-04-08T10:43:58.052" v="134" actId="1035"/>
          <ac:spMkLst>
            <pc:docMk/>
            <pc:sldMk cId="3798671437" sldId="260"/>
            <ac:spMk id="5" creationId="{CEC08999-DB9F-CF06-CF5F-4FADE434D5BD}"/>
          </ac:spMkLst>
        </pc:spChg>
        <pc:spChg chg="mod">
          <ac:chgData name="Natasha Doherty" userId="2f65fbf4-2eeb-41a6-a4bf-8744b8cf020e" providerId="ADAL" clId="{5B7FAEC6-7B53-464B-9AFA-6EE8FABDABE0}" dt="2025-04-25T21:46:30.406" v="169" actId="20577"/>
          <ac:spMkLst>
            <pc:docMk/>
            <pc:sldMk cId="3798671437" sldId="260"/>
            <ac:spMk id="6" creationId="{09E1C3D1-005C-548F-F5A4-597D3E0F4C9B}"/>
          </ac:spMkLst>
        </pc:spChg>
        <pc:spChg chg="add mod">
          <ac:chgData name="Natasha Doherty" userId="2f65fbf4-2eeb-41a6-a4bf-8744b8cf020e" providerId="ADAL" clId="{5B7FAEC6-7B53-464B-9AFA-6EE8FABDABE0}" dt="2025-04-08T10:44:05.330" v="163" actId="1036"/>
          <ac:spMkLst>
            <pc:docMk/>
            <pc:sldMk cId="3798671437" sldId="260"/>
            <ac:spMk id="7" creationId="{3CC1A19C-CA1A-BC2D-375F-E77F8B416795}"/>
          </ac:spMkLst>
        </pc:spChg>
        <pc:spChg chg="add mod">
          <ac:chgData name="Natasha Doherty" userId="2f65fbf4-2eeb-41a6-a4bf-8744b8cf020e" providerId="ADAL" clId="{5B7FAEC6-7B53-464B-9AFA-6EE8FABDABE0}" dt="2025-04-08T10:43:47.127" v="111" actId="1036"/>
          <ac:spMkLst>
            <pc:docMk/>
            <pc:sldMk cId="3798671437" sldId="260"/>
            <ac:spMk id="12" creationId="{9AD687F3-5032-8D95-FB98-E1272D710242}"/>
          </ac:spMkLst>
        </pc:spChg>
        <pc:graphicFrameChg chg="add mod modGraphic">
          <ac:chgData name="Natasha Doherty" userId="2f65fbf4-2eeb-41a6-a4bf-8744b8cf020e" providerId="ADAL" clId="{5B7FAEC6-7B53-464B-9AFA-6EE8FABDABE0}" dt="2025-04-08T10:43:47.127" v="111" actId="1036"/>
          <ac:graphicFrameMkLst>
            <pc:docMk/>
            <pc:sldMk cId="3798671437" sldId="260"/>
            <ac:graphicFrameMk id="11" creationId="{D6DCCAB1-D702-F7B7-1D75-C119543435DB}"/>
          </ac:graphicFrameMkLst>
        </pc:graphicFrameChg>
        <pc:picChg chg="mod">
          <ac:chgData name="Natasha Doherty" userId="2f65fbf4-2eeb-41a6-a4bf-8744b8cf020e" providerId="ADAL" clId="{5B7FAEC6-7B53-464B-9AFA-6EE8FABDABE0}" dt="2025-04-08T10:41:16.229" v="70" actId="14100"/>
          <ac:picMkLst>
            <pc:docMk/>
            <pc:sldMk cId="3798671437" sldId="260"/>
            <ac:picMk id="8" creationId="{FAD9BA4C-E4AB-145A-3071-CE2FE00F40AF}"/>
          </ac:picMkLst>
        </pc:picChg>
      </pc:sldChg>
      <pc:sldMasterChg chg="del delSldLayout">
        <pc:chgData name="Natasha Doherty" userId="2f65fbf4-2eeb-41a6-a4bf-8744b8cf020e" providerId="ADAL" clId="{5B7FAEC6-7B53-464B-9AFA-6EE8FABDABE0}" dt="2025-04-08T10:44:13.018" v="164" actId="47"/>
        <pc:sldMasterMkLst>
          <pc:docMk/>
          <pc:sldMasterMk cId="1664275274" sldId="2147483660"/>
        </pc:sldMasterMkLst>
        <pc:sldLayoutChg chg="del">
          <pc:chgData name="Natasha Doherty" userId="2f65fbf4-2eeb-41a6-a4bf-8744b8cf020e" providerId="ADAL" clId="{5B7FAEC6-7B53-464B-9AFA-6EE8FABDABE0}" dt="2025-04-08T10:44:13.018" v="164" actId="47"/>
          <pc:sldLayoutMkLst>
            <pc:docMk/>
            <pc:sldMasterMk cId="1664275274" sldId="2147483660"/>
            <pc:sldLayoutMk cId="1234687102" sldId="2147483661"/>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3567105541" sldId="2147483662"/>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2282615843" sldId="2147483663"/>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2217653247" sldId="2147483664"/>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659492672" sldId="2147483665"/>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3986270514" sldId="2147483666"/>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3002261912" sldId="2147483667"/>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877004455" sldId="2147483668"/>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969719340" sldId="2147483669"/>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3076097003" sldId="2147483670"/>
          </pc:sldLayoutMkLst>
        </pc:sldLayoutChg>
        <pc:sldLayoutChg chg="del">
          <pc:chgData name="Natasha Doherty" userId="2f65fbf4-2eeb-41a6-a4bf-8744b8cf020e" providerId="ADAL" clId="{5B7FAEC6-7B53-464B-9AFA-6EE8FABDABE0}" dt="2025-04-08T10:44:13.018" v="164" actId="47"/>
          <pc:sldLayoutMkLst>
            <pc:docMk/>
            <pc:sldMasterMk cId="1664275274" sldId="2147483660"/>
            <pc:sldLayoutMk cId="1740347653" sldId="2147483671"/>
          </pc:sldLayoutMkLst>
        </pc:sldLayoutChg>
      </pc:sldMaster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Tracey Johnson" userId="S::traceyj_inalapc.org.au#ext#@ethicol.onmicrosoft.com::e7955945-38dd-4fa0-930e-e53c504fbbc7" providerId="AD" clId="Web-{08E57FDB-41EF-60DD-237B-CC635FCDCE7F}"/>
    <pc:docChg chg="modSld">
      <pc:chgData name="Tracey Johnson" userId="S::traceyj_inalapc.org.au#ext#@ethicol.onmicrosoft.com::e7955945-38dd-4fa0-930e-e53c504fbbc7" providerId="AD" clId="Web-{08E57FDB-41EF-60DD-237B-CC635FCDCE7F}" dt="2025-05-05T05:03:21.363" v="86"/>
      <pc:docMkLst>
        <pc:docMk/>
      </pc:docMkLst>
      <pc:sldChg chg="modSp">
        <pc:chgData name="Tracey Johnson" userId="S::traceyj_inalapc.org.au#ext#@ethicol.onmicrosoft.com::e7955945-38dd-4fa0-930e-e53c504fbbc7" providerId="AD" clId="Web-{08E57FDB-41EF-60DD-237B-CC635FCDCE7F}" dt="2025-05-05T04:59:54.296" v="3"/>
        <pc:sldMkLst>
          <pc:docMk/>
          <pc:sldMk cId="4010778841" sldId="258"/>
        </pc:sldMkLst>
        <pc:graphicFrameChg chg="mod modGraphic">
          <ac:chgData name="Tracey Johnson" userId="S::traceyj_inalapc.org.au#ext#@ethicol.onmicrosoft.com::e7955945-38dd-4fa0-930e-e53c504fbbc7" providerId="AD" clId="Web-{08E57FDB-41EF-60DD-237B-CC635FCDCE7F}" dt="2025-05-05T04:59:54.296" v="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08E57FDB-41EF-60DD-237B-CC635FCDCE7F}" dt="2025-05-05T05:03:21.363" v="86"/>
        <pc:sldMkLst>
          <pc:docMk/>
          <pc:sldMk cId="3798671437" sldId="260"/>
        </pc:sldMkLst>
        <pc:spChg chg="mod">
          <ac:chgData name="Tracey Johnson" userId="S::traceyj_inalapc.org.au#ext#@ethicol.onmicrosoft.com::e7955945-38dd-4fa0-930e-e53c504fbbc7" providerId="AD" clId="Web-{08E57FDB-41EF-60DD-237B-CC635FCDCE7F}" dt="2025-05-05T05:01:47.705" v="6" actId="20577"/>
          <ac:spMkLst>
            <pc:docMk/>
            <pc:sldMk cId="3798671437" sldId="260"/>
            <ac:spMk id="7" creationId="{3CC1A19C-CA1A-BC2D-375F-E77F8B416795}"/>
          </ac:spMkLst>
        </pc:spChg>
        <pc:graphicFrameChg chg="mod modGraphic">
          <ac:chgData name="Tracey Johnson" userId="S::traceyj_inalapc.org.au#ext#@ethicol.onmicrosoft.com::e7955945-38dd-4fa0-930e-e53c504fbbc7" providerId="AD" clId="Web-{08E57FDB-41EF-60DD-237B-CC635FCDCE7F}" dt="2025-05-05T05:03:21.363" v="86"/>
          <ac:graphicFrameMkLst>
            <pc:docMk/>
            <pc:sldMk cId="3798671437" sldId="260"/>
            <ac:graphicFrameMk id="11" creationId="{D6DCCAB1-D702-F7B7-1D75-C119543435DB}"/>
          </ac:graphicFrameMkLst>
        </pc:graphicFrameChg>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Tracey Johnson" userId="S::traceyj_inalapc.org.au#ext#@ethicol.onmicrosoft.com::e7955945-38dd-4fa0-930e-e53c504fbbc7" providerId="AD" clId="Web-{FA737185-C1F0-DC46-D41D-73F808118084}"/>
    <pc:docChg chg="modSld">
      <pc:chgData name="Tracey Johnson" userId="S::traceyj_inalapc.org.au#ext#@ethicol.onmicrosoft.com::e7955945-38dd-4fa0-930e-e53c504fbbc7" providerId="AD" clId="Web-{FA737185-C1F0-DC46-D41D-73F808118084}" dt="2025-04-12T06:56:19.009" v="23" actId="20577"/>
      <pc:docMkLst>
        <pc:docMk/>
      </pc:docMkLst>
      <pc:sldChg chg="modSp">
        <pc:chgData name="Tracey Johnson" userId="S::traceyj_inalapc.org.au#ext#@ethicol.onmicrosoft.com::e7955945-38dd-4fa0-930e-e53c504fbbc7" providerId="AD" clId="Web-{FA737185-C1F0-DC46-D41D-73F808118084}" dt="2025-04-12T06:55:30.477" v="1"/>
        <pc:sldMkLst>
          <pc:docMk/>
          <pc:sldMk cId="4010778841" sldId="258"/>
        </pc:sldMkLst>
        <pc:graphicFrameChg chg="mod modGraphic">
          <ac:chgData name="Tracey Johnson" userId="S::traceyj_inalapc.org.au#ext#@ethicol.onmicrosoft.com::e7955945-38dd-4fa0-930e-e53c504fbbc7" providerId="AD" clId="Web-{FA737185-C1F0-DC46-D41D-73F808118084}" dt="2025-04-12T06:55:30.477" v="1"/>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FA737185-C1F0-DC46-D41D-73F808118084}" dt="2025-04-12T06:56:19.009" v="23" actId="20577"/>
        <pc:sldMkLst>
          <pc:docMk/>
          <pc:sldMk cId="3798671437" sldId="260"/>
        </pc:sldMkLst>
        <pc:spChg chg="mod">
          <ac:chgData name="Tracey Johnson" userId="S::traceyj_inalapc.org.au#ext#@ethicol.onmicrosoft.com::e7955945-38dd-4fa0-930e-e53c504fbbc7" providerId="AD" clId="Web-{FA737185-C1F0-DC46-D41D-73F808118084}" dt="2025-04-12T06:56:19.009" v="23" actId="20577"/>
          <ac:spMkLst>
            <pc:docMk/>
            <pc:sldMk cId="3798671437" sldId="260"/>
            <ac:spMk id="5" creationId="{CEC08999-DB9F-CF06-CF5F-4FADE434D5BD}"/>
          </ac:spMkLst>
        </pc:spChg>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sldChg chg="delSp modSp mod">
        <pc:chgData name="Miral Vachhani" userId="d2d5b67e-a9a7-4805-80d9-c1f59aebf803" providerId="ADAL" clId="{2A28F057-F2A9-41A9-A8C4-35AAFB32D06F}" dt="2024-11-21T05:16:17.969" v="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C3225-ADDB-AE9B-DA22-9E9550D1D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352EC-9C91-FCB3-636C-82DB1CA9415A}"/>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2733DC6B-0F0A-0F7C-667A-CB1DD833E4E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13975AD-51C4-50AA-C126-740E0930E44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9665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24004" y="4726842"/>
            <a:ext cx="9144000"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4658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01986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54829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123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2"/>
            <a:ext cx="1051560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22958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4"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524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7"/>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3" y="2206137"/>
            <a:ext cx="5157787"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39793" y="3287334"/>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172201" y="3287334"/>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27217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89569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6497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183188" y="1295773"/>
            <a:ext cx="6172200"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56638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183188" y="1295773"/>
            <a:ext cx="6172200"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02852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7"/>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4" y="8341240"/>
            <a:ext cx="2743200"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8"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8"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2" y="310296"/>
            <a:ext cx="1485139" cy="1461677"/>
          </a:xfrm>
          <a:prstGeom prst="rect">
            <a:avLst/>
          </a:prstGeom>
        </p:spPr>
      </p:pic>
    </p:spTree>
    <p:extLst>
      <p:ext uri="{BB962C8B-B14F-4D97-AF65-F5344CB8AC3E}">
        <p14:creationId xmlns:p14="http://schemas.microsoft.com/office/powerpoint/2010/main" val="13088531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81255" y="8005893"/>
            <a:ext cx="2548555" cy="430731"/>
          </a:xfrm>
        </p:spPr>
        <p:txBody>
          <a:bodyPr/>
          <a:lstStyle/>
          <a:p>
            <a:pPr defTabSz="871952">
              <a:defRPr/>
            </a:pPr>
            <a:r>
              <a:rPr lang="en-US" sz="1258"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04246" y="933040"/>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85639016"/>
              </p:ext>
            </p:extLst>
          </p:nvPr>
        </p:nvGraphicFramePr>
        <p:xfrm>
          <a:off x="1647418" y="3933460"/>
          <a:ext cx="8897166" cy="2967903"/>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3D0903)</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a:ea typeface="+mn-ea"/>
                          <a:cs typeface="+mn-cs"/>
                        </a:rPr>
                        <a:t>Decision Making </a:t>
                      </a:r>
                      <a:r>
                        <a:rPr lang="en-GB" sz="3400" b="1" i="0" u="none" strike="noStrike" kern="1200" cap="none" spc="0" normalizeH="0" baseline="0" noProof="0" dirty="0">
                          <a:ln>
                            <a:noFill/>
                          </a:ln>
                          <a:solidFill>
                            <a:srgbClr val="FFFFFF"/>
                          </a:solidFill>
                          <a:effectLst/>
                          <a:uLnTx/>
                          <a:uFillTx/>
                          <a:latin typeface="Montserrat Light"/>
                          <a:ea typeface="+mn-ea"/>
                          <a:cs typeface="+mn-cs"/>
                        </a:rPr>
                        <a:t>Matrix</a:t>
                      </a:r>
                      <a:r>
                        <a:rPr kumimoji="0" lang="en-GB" sz="3400" b="1" i="0" u="none" strike="noStrike" kern="1200" cap="none" spc="0" normalizeH="0" baseline="0" noProof="0" dirty="0">
                          <a:ln>
                            <a:noFill/>
                          </a:ln>
                          <a:solidFill>
                            <a:srgbClr val="FFFFFF"/>
                          </a:solidFill>
                          <a:effectLst/>
                          <a:uLnTx/>
                          <a:uFillTx/>
                          <a:latin typeface="Montserrat Light"/>
                          <a:ea typeface="+mn-ea"/>
                          <a:cs typeface="+mn-cs"/>
                        </a:rPr>
                        <a:t>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22466">
                <a:tc>
                  <a:txBody>
                    <a:bodyPr/>
                    <a:lstStyle/>
                    <a:p>
                      <a:r>
                        <a:rPr lang="en-US" sz="1500" b="1" kern="1200" dirty="0">
                          <a:solidFill>
                            <a:srgbClr val="FF0000"/>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an assessment that can be used to determine the likely success of an idea/solution and potential blockers.  Create a matrix listing all the factors to be considered when ideas are implemented </a:t>
                      </a:r>
                      <a:r>
                        <a:rPr kumimoji="0" lang="en-GB" sz="1200" b="0" i="0" u="none" strike="noStrike" kern="1200" cap="none" spc="0" normalizeH="0" baseline="0" noProof="0" dirty="0" err="1">
                          <a:ln>
                            <a:noFill/>
                          </a:ln>
                          <a:solidFill>
                            <a:prstClr val="black"/>
                          </a:solidFill>
                          <a:effectLst/>
                          <a:uLnTx/>
                          <a:uFillTx/>
                          <a:latin typeface="Montserrat Light"/>
                          <a:ea typeface="+mn-ea"/>
                          <a:cs typeface="+mn-cs"/>
                        </a:rPr>
                        <a:t>eg</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budget, people’s time, funding for delivery, available skills, etc.  Make up the factors based on the context. Each idea is assessed against each factor.  A score is awarded which enables the </a:t>
                      </a:r>
                      <a:r>
                        <a:rPr lang="en-GB" sz="1200" b="0" i="0" u="none" strike="noStrike" kern="1200" cap="none" spc="0" normalizeH="0" baseline="0" noProof="0" dirty="0">
                          <a:ln>
                            <a:noFill/>
                          </a:ln>
                          <a:solidFill>
                            <a:prstClr val="black"/>
                          </a:solidFill>
                          <a:effectLst/>
                          <a:uLnTx/>
                          <a:uFillTx/>
                          <a:latin typeface="Montserrat Light"/>
                          <a:ea typeface="+mn-ea"/>
                          <a:cs typeface="+mn-cs"/>
                        </a:rPr>
                        <a:t>first</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and most important priorities to be addressed in your project planning.  You may need to secure resources, extend grant timeframes, increase people’s hours in the short term, etc.</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8653">
                <a:tc>
                  <a:txBody>
                    <a:bodyPr/>
                    <a:lstStyle/>
                    <a:p>
                      <a:r>
                        <a:rPr lang="en-US" sz="1100" b="1" kern="1200" dirty="0">
                          <a:solidFill>
                            <a:srgbClr val="FF0000"/>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647420"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FF0000"/>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3 –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9 - Analysis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496937409"/>
              </p:ext>
            </p:extLst>
          </p:nvPr>
        </p:nvGraphicFramePr>
        <p:xfrm>
          <a:off x="528807" y="344047"/>
          <a:ext cx="11339445" cy="447962"/>
        </p:xfrm>
        <a:graphic>
          <a:graphicData uri="http://schemas.openxmlformats.org/drawingml/2006/table">
            <a:tbl>
              <a:tblPr firstRow="1" bandRow="1">
                <a:tableStyleId>{5940675A-B579-460E-94D1-54222C63F5DA}</a:tableStyleId>
              </a:tblPr>
              <a:tblGrid>
                <a:gridCol w="5140435">
                  <a:extLst>
                    <a:ext uri="{9D8B030D-6E8A-4147-A177-3AD203B41FA5}">
                      <a16:colId xmlns:a16="http://schemas.microsoft.com/office/drawing/2014/main" val="2654935847"/>
                    </a:ext>
                  </a:extLst>
                </a:gridCol>
                <a:gridCol w="4633155">
                  <a:extLst>
                    <a:ext uri="{9D8B030D-6E8A-4147-A177-3AD203B41FA5}">
                      <a16:colId xmlns:a16="http://schemas.microsoft.com/office/drawing/2014/main" val="2219345220"/>
                    </a:ext>
                  </a:extLst>
                </a:gridCol>
                <a:gridCol w="892653">
                  <a:extLst>
                    <a:ext uri="{9D8B030D-6E8A-4147-A177-3AD203B41FA5}">
                      <a16:colId xmlns:a16="http://schemas.microsoft.com/office/drawing/2014/main" val="3997995227"/>
                    </a:ext>
                  </a:extLst>
                </a:gridCol>
                <a:gridCol w="673202">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3D0903 – Decision Making Matrix</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65006" y="8023637"/>
            <a:ext cx="2942332" cy="476498"/>
          </a:xfrm>
          <a:prstGeom prst="rect">
            <a:avLst/>
          </a:prstGeom>
          <a:noFill/>
        </p:spPr>
        <p:txBody>
          <a:bodyPr wrap="square" rtlCol="0">
            <a:spAutoFit/>
          </a:bodyPr>
          <a:lstStyle/>
          <a:p>
            <a:pPr defTabSz="871952">
              <a:defRPr/>
            </a:pPr>
            <a:r>
              <a:rPr lang="en-GB" sz="1258" dirty="0">
                <a:solidFill>
                  <a:srgbClr val="FF0000"/>
                </a:solidFill>
                <a:latin typeface="Montserrat Light" panose="00000400000000000000" pitchFamily="2" charset="0"/>
              </a:rPr>
              <a:t>Co.Design4All Pty Ltd</a:t>
            </a:r>
          </a:p>
          <a:p>
            <a:pPr defTabSz="871952">
              <a:defRPr/>
            </a:pPr>
            <a:r>
              <a:rPr lang="en-GB" sz="1258"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47035" y="8120474"/>
            <a:ext cx="4059559" cy="476498"/>
          </a:xfrm>
          <a:prstGeom prst="rect">
            <a:avLst/>
          </a:prstGeom>
          <a:noFill/>
        </p:spPr>
        <p:txBody>
          <a:bodyPr wrap="square" rtlCol="0">
            <a:spAutoFit/>
          </a:bodyPr>
          <a:lstStyle/>
          <a:p>
            <a:pPr algn="ctr" defTabSz="871952">
              <a:defRPr/>
            </a:pPr>
            <a:r>
              <a:rPr lang="en-GB" sz="1258" dirty="0">
                <a:solidFill>
                  <a:srgbClr val="002BAB"/>
                </a:solidFill>
                <a:latin typeface="Montserrat Light" panose="00000400000000000000" pitchFamily="2" charset="0"/>
                <a:hlinkClick r:id="rId9"/>
              </a:rPr>
              <a:t>hello@codesign4all.com</a:t>
            </a:r>
            <a:r>
              <a:rPr lang="en-GB" sz="1258" dirty="0">
                <a:solidFill>
                  <a:srgbClr val="002BAB"/>
                </a:solidFill>
                <a:latin typeface="Montserrat Light" panose="00000400000000000000" pitchFamily="2" charset="0"/>
              </a:rPr>
              <a:t>                   </a:t>
            </a:r>
            <a:r>
              <a:rPr lang="en-GB" sz="1258" dirty="0">
                <a:solidFill>
                  <a:srgbClr val="002BAB"/>
                </a:solidFill>
                <a:latin typeface="Montserrat Light" panose="00000400000000000000" pitchFamily="2" charset="0"/>
                <a:hlinkClick r:id="rId7"/>
              </a:rPr>
              <a:t>www.codesign4all.com</a:t>
            </a:r>
            <a:r>
              <a:rPr lang="en-GB" sz="1258"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625366" y="6802902"/>
            <a:ext cx="10849457" cy="1240596"/>
          </a:xfrm>
          <a:prstGeom prst="rect">
            <a:avLst/>
          </a:prstGeom>
          <a:noFill/>
        </p:spPr>
        <p:txBody>
          <a:bodyPr wrap="square">
            <a:spAutoFit/>
          </a:bodyPr>
          <a:lstStyle/>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199A97E9-8281-8029-4D76-08CA0E4F9B2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481CE2-7F46-5C2B-6501-ADFEF44F9F15}"/>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5481CE2-7F46-5C2B-6501-ADFEF44F9F15}"/>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9E1C3D1-005C-548F-F5A4-597D3E0F4C9B}"/>
              </a:ext>
            </a:extLst>
          </p:cNvPr>
          <p:cNvSpPr>
            <a:spLocks noGrp="1"/>
          </p:cNvSpPr>
          <p:nvPr>
            <p:ph type="sldNum" sz="quarter" idx="12"/>
          </p:nvPr>
        </p:nvSpPr>
        <p:spPr>
          <a:xfrm>
            <a:off x="8781255" y="8005893"/>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AD9BA4C-E4AB-145A-3071-CE2FE00F40AF}"/>
              </a:ext>
            </a:extLst>
          </p:cNvPr>
          <p:cNvPicPr>
            <a:picLocks noChangeAspect="1"/>
          </p:cNvPicPr>
          <p:nvPr/>
        </p:nvPicPr>
        <p:blipFill>
          <a:blip r:embed="rId6"/>
          <a:stretch>
            <a:fillRect/>
          </a:stretch>
        </p:blipFill>
        <p:spPr>
          <a:xfrm>
            <a:off x="604247" y="933041"/>
            <a:ext cx="3127422" cy="472248"/>
          </a:xfrm>
          <a:prstGeom prst="rect">
            <a:avLst/>
          </a:prstGeom>
        </p:spPr>
      </p:pic>
      <p:cxnSp>
        <p:nvCxnSpPr>
          <p:cNvPr id="14" name="Straight Connector 13">
            <a:extLst>
              <a:ext uri="{FF2B5EF4-FFF2-40B4-BE49-F238E27FC236}">
                <a16:creationId xmlns:a16="http://schemas.microsoft.com/office/drawing/2014/main" id="{2AC57BE3-0142-E73A-C758-307341007BED}"/>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0F2583E-466D-B03B-62C7-3AB15EBFF14D}"/>
              </a:ext>
            </a:extLst>
          </p:cNvPr>
          <p:cNvGraphicFramePr>
            <a:graphicFrameLocks noGrp="1"/>
          </p:cNvGraphicFramePr>
          <p:nvPr/>
        </p:nvGraphicFramePr>
        <p:xfrm>
          <a:off x="528807" y="344047"/>
          <a:ext cx="11339445" cy="447962"/>
        </p:xfrm>
        <a:graphic>
          <a:graphicData uri="http://schemas.openxmlformats.org/drawingml/2006/table">
            <a:tbl>
              <a:tblPr firstRow="1" bandRow="1">
                <a:tableStyleId>{5940675A-B579-460E-94D1-54222C63F5DA}</a:tableStyleId>
              </a:tblPr>
              <a:tblGrid>
                <a:gridCol w="5140435">
                  <a:extLst>
                    <a:ext uri="{9D8B030D-6E8A-4147-A177-3AD203B41FA5}">
                      <a16:colId xmlns:a16="http://schemas.microsoft.com/office/drawing/2014/main" val="2654935847"/>
                    </a:ext>
                  </a:extLst>
                </a:gridCol>
                <a:gridCol w="4633155">
                  <a:extLst>
                    <a:ext uri="{9D8B030D-6E8A-4147-A177-3AD203B41FA5}">
                      <a16:colId xmlns:a16="http://schemas.microsoft.com/office/drawing/2014/main" val="2219345220"/>
                    </a:ext>
                  </a:extLst>
                </a:gridCol>
                <a:gridCol w="892653">
                  <a:extLst>
                    <a:ext uri="{9D8B030D-6E8A-4147-A177-3AD203B41FA5}">
                      <a16:colId xmlns:a16="http://schemas.microsoft.com/office/drawing/2014/main" val="3997995227"/>
                    </a:ext>
                  </a:extLst>
                </a:gridCol>
                <a:gridCol w="673202">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3D0903 – Decision Making Matrix</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5E18C16-F475-61F8-AEA3-AEFB0806C0A6}"/>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77A077A8-23BC-CD8C-0249-863D04EBAA4C}"/>
              </a:ext>
            </a:extLst>
          </p:cNvPr>
          <p:cNvSpPr txBox="1"/>
          <p:nvPr/>
        </p:nvSpPr>
        <p:spPr>
          <a:xfrm>
            <a:off x="1065006"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6909C135-22ED-AFF0-0CAB-9237BF2283F1}"/>
              </a:ext>
            </a:extLst>
          </p:cNvPr>
          <p:cNvSpPr txBox="1"/>
          <p:nvPr/>
        </p:nvSpPr>
        <p:spPr>
          <a:xfrm>
            <a:off x="4047035"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20D6C22-0CC8-F84C-7EAE-3FA95E8315D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0" y="1663651"/>
            <a:ext cx="12192000" cy="686606"/>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548828" eaLnBrk="1" fontAlgn="auto" latinLnBrk="0" hangingPunct="1">
              <a:lnSpc>
                <a:spcPct val="100000"/>
              </a:lnSpc>
              <a:spcBef>
                <a:spcPts val="0"/>
              </a:spcBef>
              <a:spcAft>
                <a:spcPts val="0"/>
              </a:spcAft>
              <a:buClrTx/>
              <a:buSzTx/>
              <a:buFontTx/>
              <a:buNone/>
              <a:tabLst/>
              <a:defRPr/>
            </a:pPr>
            <a:endParaRPr kumimoji="0" lang="en-AU" sz="3394"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628605" y="1669105"/>
            <a:ext cx="12180659" cy="657744"/>
          </a:xfrm>
          <a:prstGeom prst="rect">
            <a:avLst/>
          </a:prstGeom>
          <a:noFill/>
        </p:spPr>
        <p:txBody>
          <a:bodyPr wrap="square" lIns="91440" tIns="45720" rIns="91440" bIns="45720" anchor="t">
            <a:spAutoFit/>
          </a:bodyPr>
          <a:lstStyle/>
          <a:p>
            <a:pPr algn="ctr" defTabSz="1548828"/>
            <a:r>
              <a:rPr lang="en-US" sz="3650" b="1" dirty="0">
                <a:solidFill>
                  <a:prstClr val="white"/>
                </a:solidFill>
                <a:latin typeface="Montserrat Light"/>
              </a:rPr>
              <a:t>Decision Making Matrix</a:t>
            </a:r>
          </a:p>
        </p:txBody>
      </p:sp>
      <p:sp>
        <p:nvSpPr>
          <p:cNvPr id="5" name="TextBox 4">
            <a:extLst>
              <a:ext uri="{FF2B5EF4-FFF2-40B4-BE49-F238E27FC236}">
                <a16:creationId xmlns:a16="http://schemas.microsoft.com/office/drawing/2014/main" id="{CEC08999-DB9F-CF06-CF5F-4FADE434D5BD}"/>
              </a:ext>
            </a:extLst>
          </p:cNvPr>
          <p:cNvSpPr txBox="1"/>
          <p:nvPr/>
        </p:nvSpPr>
        <p:spPr>
          <a:xfrm>
            <a:off x="127000" y="2471567"/>
            <a:ext cx="11861800" cy="600164"/>
          </a:xfrm>
          <a:prstGeom prst="rect">
            <a:avLst/>
          </a:prstGeom>
          <a:noFill/>
        </p:spPr>
        <p:txBody>
          <a:bodyPr wrap="square" lIns="91440" tIns="45720" rIns="91440" bIns="45720" anchor="t">
            <a:spAutoFit/>
          </a:bodyPr>
          <a:lstStyle/>
          <a:p>
            <a:r>
              <a:rPr lang="en-US" sz="1100" dirty="0">
                <a:solidFill>
                  <a:prstClr val="black"/>
                </a:solidFill>
                <a:latin typeface="Montserrat Light"/>
              </a:rPr>
              <a:t>Create a matrix listing all the factors to be considered when ideas are implemented e.g. budget, people’s time, funding for delivery, available skills, etc.  Make up the factors based on the context. Each idea is assessed against each factor.  A score is awarded which enables the first and most important priorities to be addressed in your project planning.  You may need to secure resources, extend grant timeframes, increase people’s hours in the short term, </a:t>
            </a:r>
            <a:r>
              <a:rPr lang="en-US" sz="1100" err="1">
                <a:solidFill>
                  <a:prstClr val="black"/>
                </a:solidFill>
                <a:latin typeface="Montserrat Light"/>
              </a:rPr>
              <a:t>etc</a:t>
            </a:r>
            <a:r>
              <a:rPr lang="en-US" sz="1100">
                <a:solidFill>
                  <a:prstClr val="black"/>
                </a:solidFill>
                <a:latin typeface="Montserrat Light"/>
              </a:rPr>
              <a:t> based on your assessment. </a:t>
            </a:r>
            <a:endParaRPr lang="en-US" sz="1100" dirty="0">
              <a:solidFill>
                <a:prstClr val="black"/>
              </a:solidFill>
              <a:latin typeface="Montserrat Light"/>
            </a:endParaRPr>
          </a:p>
        </p:txBody>
      </p:sp>
      <p:graphicFrame>
        <p:nvGraphicFramePr>
          <p:cNvPr id="11" name="Table 10">
            <a:extLst>
              <a:ext uri="{FF2B5EF4-FFF2-40B4-BE49-F238E27FC236}">
                <a16:creationId xmlns:a16="http://schemas.microsoft.com/office/drawing/2014/main" id="{D6DCCAB1-D702-F7B7-1D75-C119543435DB}"/>
              </a:ext>
            </a:extLst>
          </p:cNvPr>
          <p:cNvGraphicFramePr>
            <a:graphicFrameLocks noGrp="1"/>
          </p:cNvGraphicFramePr>
          <p:nvPr>
            <p:extLst>
              <p:ext uri="{D42A27DB-BD31-4B8C-83A1-F6EECF244321}">
                <p14:modId xmlns:p14="http://schemas.microsoft.com/office/powerpoint/2010/main" val="2640241839"/>
              </p:ext>
            </p:extLst>
          </p:nvPr>
        </p:nvGraphicFramePr>
        <p:xfrm>
          <a:off x="1092200" y="4025900"/>
          <a:ext cx="9775888" cy="3800898"/>
        </p:xfrm>
        <a:graphic>
          <a:graphicData uri="http://schemas.openxmlformats.org/drawingml/2006/table">
            <a:tbl>
              <a:tblPr firstRow="1" bandRow="1"/>
              <a:tblGrid>
                <a:gridCol w="1221986">
                  <a:extLst>
                    <a:ext uri="{9D8B030D-6E8A-4147-A177-3AD203B41FA5}">
                      <a16:colId xmlns:a16="http://schemas.microsoft.com/office/drawing/2014/main" val="3887133392"/>
                    </a:ext>
                  </a:extLst>
                </a:gridCol>
                <a:gridCol w="1221986">
                  <a:extLst>
                    <a:ext uri="{9D8B030D-6E8A-4147-A177-3AD203B41FA5}">
                      <a16:colId xmlns:a16="http://schemas.microsoft.com/office/drawing/2014/main" val="2709637189"/>
                    </a:ext>
                  </a:extLst>
                </a:gridCol>
                <a:gridCol w="1221986">
                  <a:extLst>
                    <a:ext uri="{9D8B030D-6E8A-4147-A177-3AD203B41FA5}">
                      <a16:colId xmlns:a16="http://schemas.microsoft.com/office/drawing/2014/main" val="3676663328"/>
                    </a:ext>
                  </a:extLst>
                </a:gridCol>
                <a:gridCol w="1221986">
                  <a:extLst>
                    <a:ext uri="{9D8B030D-6E8A-4147-A177-3AD203B41FA5}">
                      <a16:colId xmlns:a16="http://schemas.microsoft.com/office/drawing/2014/main" val="1861437629"/>
                    </a:ext>
                  </a:extLst>
                </a:gridCol>
                <a:gridCol w="1221986">
                  <a:extLst>
                    <a:ext uri="{9D8B030D-6E8A-4147-A177-3AD203B41FA5}">
                      <a16:colId xmlns:a16="http://schemas.microsoft.com/office/drawing/2014/main" val="3139317497"/>
                    </a:ext>
                  </a:extLst>
                </a:gridCol>
                <a:gridCol w="1221986">
                  <a:extLst>
                    <a:ext uri="{9D8B030D-6E8A-4147-A177-3AD203B41FA5}">
                      <a16:colId xmlns:a16="http://schemas.microsoft.com/office/drawing/2014/main" val="3491013838"/>
                    </a:ext>
                  </a:extLst>
                </a:gridCol>
                <a:gridCol w="1221986">
                  <a:extLst>
                    <a:ext uri="{9D8B030D-6E8A-4147-A177-3AD203B41FA5}">
                      <a16:colId xmlns:a16="http://schemas.microsoft.com/office/drawing/2014/main" val="1331829172"/>
                    </a:ext>
                  </a:extLst>
                </a:gridCol>
                <a:gridCol w="1221986">
                  <a:extLst>
                    <a:ext uri="{9D8B030D-6E8A-4147-A177-3AD203B41FA5}">
                      <a16:colId xmlns:a16="http://schemas.microsoft.com/office/drawing/2014/main" val="2357426448"/>
                    </a:ext>
                  </a:extLst>
                </a:gridCol>
              </a:tblGrid>
              <a:tr h="71908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AU" sz="1600" b="1" dirty="0">
                          <a:solidFill>
                            <a:srgbClr val="002060"/>
                          </a:solidFill>
                          <a:latin typeface="Montserrat Light" panose="00000400000000000000" pitchFamily="2" charset="0"/>
                        </a:rPr>
                        <a:t>C.A.F</a:t>
                      </a:r>
                    </a:p>
                    <a:p>
                      <a:r>
                        <a:rPr lang="en-AU" sz="1600" b="1" dirty="0">
                          <a:solidFill>
                            <a:srgbClr val="002060"/>
                          </a:solidFill>
                          <a:latin typeface="Montserrat Light" panose="00000400000000000000" pitchFamily="2" charset="0"/>
                        </a:rPr>
                        <a:t>F.I.P</a:t>
                      </a: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AU" sz="1600" b="1" dirty="0">
                          <a:solidFill>
                            <a:srgbClr val="002060"/>
                          </a:solidFill>
                          <a:latin typeface="Montserrat Light"/>
                        </a:rPr>
                        <a:t>Factor</a:t>
                      </a:r>
                      <a:endParaRPr lang="en-AU" sz="1600" b="1" dirty="0">
                        <a:solidFill>
                          <a:srgbClr val="002060"/>
                        </a:solidFill>
                        <a:latin typeface="Montserrat Light" panose="00000400000000000000" pitchFamily="2" charset="0"/>
                      </a:endParaRPr>
                    </a:p>
                    <a:p>
                      <a:pPr lvl="0">
                        <a:buNone/>
                      </a:pPr>
                      <a:r>
                        <a:rPr lang="en-AU" sz="1600" b="1" dirty="0">
                          <a:solidFill>
                            <a:srgbClr val="002060"/>
                          </a:solidFill>
                          <a:latin typeface="Montserrat Light"/>
                        </a:rPr>
                        <a:t>Priority ?</a:t>
                      </a: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AU" sz="1600" b="1" dirty="0">
                          <a:solidFill>
                            <a:srgbClr val="002060"/>
                          </a:solidFill>
                          <a:latin typeface="Montserrat Light"/>
                        </a:rPr>
                        <a:t>Factor</a:t>
                      </a:r>
                    </a:p>
                    <a:p>
                      <a:pPr lvl="0">
                        <a:buNone/>
                      </a:pPr>
                      <a:r>
                        <a:rPr lang="en-AU" sz="1600" b="1" dirty="0">
                          <a:solidFill>
                            <a:srgbClr val="002060"/>
                          </a:solidFill>
                          <a:latin typeface="Montserrat Light"/>
                        </a:rPr>
                        <a:t>Priority ?</a:t>
                      </a: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AU" sz="1600" b="1" dirty="0">
                          <a:solidFill>
                            <a:srgbClr val="002060"/>
                          </a:solidFill>
                          <a:latin typeface="Montserrat Light"/>
                        </a:rPr>
                        <a:t>Factor</a:t>
                      </a:r>
                      <a:endParaRPr lang="en-AU" sz="1600" b="1">
                        <a:solidFill>
                          <a:srgbClr val="002060"/>
                        </a:solidFill>
                        <a:latin typeface="Montserrat Light" panose="00000400000000000000" pitchFamily="2" charset="0"/>
                      </a:endParaRPr>
                    </a:p>
                    <a:p>
                      <a:pPr lvl="0">
                        <a:buNone/>
                      </a:pPr>
                      <a:r>
                        <a:rPr lang="en-AU" sz="1600" b="1" dirty="0">
                          <a:solidFill>
                            <a:srgbClr val="002060"/>
                          </a:solidFill>
                          <a:latin typeface="Montserrat Light"/>
                        </a:rPr>
                        <a:t>Priority ?</a:t>
                      </a: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AU" sz="1600" b="1" dirty="0">
                          <a:solidFill>
                            <a:srgbClr val="002060"/>
                          </a:solidFill>
                          <a:latin typeface="Montserrat Light" panose="00000400000000000000" pitchFamily="2" charset="0"/>
                        </a:rPr>
                        <a:t>TOTAL</a:t>
                      </a: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333489510"/>
                  </a:ext>
                </a:extLst>
              </a:tr>
              <a:tr h="10272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AU" sz="1600" b="1" dirty="0">
                          <a:solidFill>
                            <a:srgbClr val="002060"/>
                          </a:solidFill>
                          <a:latin typeface="Montserrat Light" panose="00000400000000000000" pitchFamily="2" charset="0"/>
                        </a:rPr>
                        <a:t>A</a:t>
                      </a:r>
                    </a:p>
                    <a:p>
                      <a:endParaRPr lang="en-AU" sz="1600" b="1" dirty="0">
                        <a:solidFill>
                          <a:srgbClr val="002060"/>
                        </a:solidFill>
                        <a:latin typeface="Montserrat Light" panose="00000400000000000000" pitchFamily="2" charset="0"/>
                      </a:endParaRPr>
                    </a:p>
                    <a:p>
                      <a:r>
                        <a:rPr lang="en-AU" sz="1600" b="1" dirty="0">
                          <a:solidFill>
                            <a:srgbClr val="002060"/>
                          </a:solidFill>
                          <a:latin typeface="Montserrat Light"/>
                        </a:rPr>
                        <a:t>Idea</a:t>
                      </a:r>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a:solidFill>
                          <a:srgbClr val="002060"/>
                        </a:solidFill>
                        <a:latin typeface="Montserrat Light" panose="00000400000000000000" pitchFamily="2" charset="0"/>
                      </a:endParaRPr>
                    </a:p>
                  </a:txBody>
                  <a:tcPr marL="119994" marR="119994" marT="59997" marB="59997">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2565954299"/>
                  </a:ext>
                </a:extLst>
              </a:tr>
              <a:tr h="10272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AU" sz="1600" b="1" dirty="0">
                          <a:solidFill>
                            <a:srgbClr val="002060"/>
                          </a:solidFill>
                          <a:latin typeface="Montserrat Light" panose="00000400000000000000" pitchFamily="2" charset="0"/>
                        </a:rPr>
                        <a:t>B</a:t>
                      </a:r>
                    </a:p>
                    <a:p>
                      <a:endParaRPr lang="en-AU" sz="1600" b="1" dirty="0">
                        <a:solidFill>
                          <a:srgbClr val="002060"/>
                        </a:solidFill>
                        <a:latin typeface="Montserrat Light" panose="00000400000000000000" pitchFamily="2" charset="0"/>
                      </a:endParaRPr>
                    </a:p>
                    <a:p>
                      <a:r>
                        <a:rPr lang="en-AU" sz="1600" b="1" dirty="0">
                          <a:solidFill>
                            <a:srgbClr val="002060"/>
                          </a:solidFill>
                          <a:latin typeface="Montserrat Light"/>
                        </a:rPr>
                        <a:t>Idea</a:t>
                      </a:r>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497681588"/>
                  </a:ext>
                </a:extLst>
              </a:tr>
              <a:tr h="10272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AU" sz="1600" b="1" dirty="0">
                          <a:solidFill>
                            <a:srgbClr val="002060"/>
                          </a:solidFill>
                          <a:latin typeface="Montserrat Light" panose="00000400000000000000" pitchFamily="2" charset="0"/>
                        </a:rPr>
                        <a:t>C</a:t>
                      </a:r>
                    </a:p>
                    <a:p>
                      <a:endParaRPr lang="en-AU" sz="1600" b="1" dirty="0">
                        <a:solidFill>
                          <a:srgbClr val="002060"/>
                        </a:solidFill>
                        <a:latin typeface="Montserrat Light" panose="00000400000000000000" pitchFamily="2" charset="0"/>
                      </a:endParaRPr>
                    </a:p>
                    <a:p>
                      <a:r>
                        <a:rPr lang="en-AU" sz="1600" b="1" dirty="0">
                          <a:solidFill>
                            <a:srgbClr val="002060"/>
                          </a:solidFill>
                          <a:latin typeface="Montserrat Light"/>
                        </a:rPr>
                        <a:t>Idea</a:t>
                      </a:r>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AU" sz="1600" b="1" dirty="0">
                        <a:solidFill>
                          <a:srgbClr val="002060"/>
                        </a:solidFill>
                        <a:latin typeface="Montserrat Light" panose="00000400000000000000" pitchFamily="2" charset="0"/>
                      </a:endParaRPr>
                    </a:p>
                  </a:txBody>
                  <a:tcPr marL="119994" marR="119994" marT="59997" marB="5999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01393461"/>
                  </a:ext>
                </a:extLst>
              </a:tr>
            </a:tbl>
          </a:graphicData>
        </a:graphic>
      </p:graphicFrame>
      <p:sp>
        <p:nvSpPr>
          <p:cNvPr id="12" name="TextBox 11">
            <a:extLst>
              <a:ext uri="{FF2B5EF4-FFF2-40B4-BE49-F238E27FC236}">
                <a16:creationId xmlns:a16="http://schemas.microsoft.com/office/drawing/2014/main" id="{9AD687F3-5032-8D95-FB98-E1272D710242}"/>
              </a:ext>
            </a:extLst>
          </p:cNvPr>
          <p:cNvSpPr txBox="1"/>
          <p:nvPr/>
        </p:nvSpPr>
        <p:spPr>
          <a:xfrm>
            <a:off x="2787123" y="3079164"/>
            <a:ext cx="5838458" cy="738664"/>
          </a:xfrm>
          <a:prstGeom prst="rect">
            <a:avLst/>
          </a:prstGeom>
          <a:noFill/>
        </p:spPr>
        <p:txBody>
          <a:bodyPr wrap="none" rtlCol="0">
            <a:spAutoFit/>
          </a:bodyPr>
          <a:lstStyle/>
          <a:p>
            <a:pPr algn="ctr"/>
            <a:r>
              <a:rPr lang="en-AU" sz="2100" b="1" dirty="0">
                <a:solidFill>
                  <a:srgbClr val="FF0000"/>
                </a:solidFill>
                <a:latin typeface="Montserrat Light" panose="00000400000000000000" pitchFamily="2" charset="0"/>
              </a:rPr>
              <a:t>C.A.F – Consider All Factors (Analysis)</a:t>
            </a:r>
          </a:p>
          <a:p>
            <a:pPr algn="ctr"/>
            <a:r>
              <a:rPr lang="en-AU" sz="2100" b="1" dirty="0">
                <a:solidFill>
                  <a:srgbClr val="FF0000"/>
                </a:solidFill>
                <a:latin typeface="Montserrat Light" panose="00000400000000000000" pitchFamily="2" charset="0"/>
              </a:rPr>
              <a:t>F.I.P – First Important Priorities (Evaluation)</a:t>
            </a:r>
          </a:p>
        </p:txBody>
      </p:sp>
    </p:spTree>
    <p:extLst>
      <p:ext uri="{BB962C8B-B14F-4D97-AF65-F5344CB8AC3E}">
        <p14:creationId xmlns:p14="http://schemas.microsoft.com/office/powerpoint/2010/main" val="37986714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purl.org/dc/dcmitype/"/>
    <ds:schemaRef ds:uri="http://schemas.microsoft.com/office/2006/metadata/properties"/>
    <ds:schemaRef ds:uri="http://purl.org/dc/terms/"/>
    <ds:schemaRef ds:uri="3b86de50-e94e-4e35-ab30-83628ca558a0"/>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4fa68556-e527-41a8-8fe0-ca53270d6849"/>
    <ds:schemaRef ds:uri="http://schemas.microsoft.com/sharepoint/v3"/>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C80C3F2C-4CF2-47A1-90F3-2B66EDCE4821}"/>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136</TotalTime>
  <Words>659</Words>
  <Application>Microsoft Office PowerPoint</Application>
  <PresentationFormat>Custom</PresentationFormat>
  <Paragraphs>42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24</cp:revision>
  <dcterms:created xsi:type="dcterms:W3CDTF">2024-10-22T06:55:56Z</dcterms:created>
  <dcterms:modified xsi:type="dcterms:W3CDTF">2025-05-05T05:03:47Z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