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7B34"/>
    <a:srgbClr val="F3FBF4"/>
    <a:srgbClr val="D2F2D7"/>
    <a:srgbClr val="FF9999"/>
    <a:srgbClr val="FFFFCC"/>
    <a:srgbClr val="FF0000"/>
    <a:srgbClr val="34B64A"/>
    <a:srgbClr val="76D886"/>
    <a:srgbClr val="1661D5"/>
    <a:srgbClr val="D2E1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4E5AED-FCC3-850E-5821-2E2035867A9A}" v="22" dt="2025-05-05T05:48:23.8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70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Tracey Johnson" userId="S::traceyj_inalapc.org.au#ext#@ethicol.onmicrosoft.com::e7955945-38dd-4fa0-930e-e53c504fbbc7" providerId="AD" clId="Web-{A33942BE-A698-1020-7DD4-9707C2867271}"/>
    <pc:docChg chg="modSld">
      <pc:chgData name="Tracey Johnson" userId="S::traceyj_inalapc.org.au#ext#@ethicol.onmicrosoft.com::e7955945-38dd-4fa0-930e-e53c504fbbc7" providerId="AD" clId="Web-{A33942BE-A698-1020-7DD4-9707C2867271}" dt="2025-04-12T07:22:14.401" v="346"/>
      <pc:docMkLst>
        <pc:docMk/>
      </pc:docMkLst>
      <pc:sldChg chg="modSp">
        <pc:chgData name="Tracey Johnson" userId="S::traceyj_inalapc.org.au#ext#@ethicol.onmicrosoft.com::e7955945-38dd-4fa0-930e-e53c504fbbc7" providerId="AD" clId="Web-{A33942BE-A698-1020-7DD4-9707C2867271}" dt="2025-04-12T07:22:14.401" v="346"/>
        <pc:sldMkLst>
          <pc:docMk/>
          <pc:sldMk cId="4010778841" sldId="258"/>
        </pc:sldMkLst>
        <pc:graphicFrameChg chg="mod modGraphic">
          <ac:chgData name="Tracey Johnson" userId="S::traceyj_inalapc.org.au#ext#@ethicol.onmicrosoft.com::e7955945-38dd-4fa0-930e-e53c504fbbc7" providerId="AD" clId="Web-{A33942BE-A698-1020-7DD4-9707C2867271}" dt="2025-04-12T07:22:14.401" v="346"/>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A33942BE-A698-1020-7DD4-9707C2867271}" dt="2025-04-12T07:20:08.086" v="2" actId="20577"/>
        <pc:sldMkLst>
          <pc:docMk/>
          <pc:sldMk cId="2487226044" sldId="260"/>
        </pc:sldMkLst>
        <pc:spChg chg="mod">
          <ac:chgData name="Tracey Johnson" userId="S::traceyj_inalapc.org.au#ext#@ethicol.onmicrosoft.com::e7955945-38dd-4fa0-930e-e53c504fbbc7" providerId="AD" clId="Web-{A33942BE-A698-1020-7DD4-9707C2867271}" dt="2025-04-12T07:20:08.086" v="2" actId="20577"/>
          <ac:spMkLst>
            <pc:docMk/>
            <pc:sldMk cId="2487226044" sldId="260"/>
            <ac:spMk id="5" creationId="{16AD647D-EE2A-A3AC-9569-486809D40B21}"/>
          </ac:spMkLst>
        </pc:spChg>
      </pc:sldChg>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Natasha Doherty" userId="2f65fbf4-2eeb-41a6-a4bf-8744b8cf020e" providerId="ADAL" clId="{27A0CE5E-830D-47F4-BF1E-B1F0CA595AEC}"/>
    <pc:docChg chg="custSel addSld delSld modSld delMainMaster">
      <pc:chgData name="Natasha Doherty" userId="2f65fbf4-2eeb-41a6-a4bf-8744b8cf020e" providerId="ADAL" clId="{27A0CE5E-830D-47F4-BF1E-B1F0CA595AEC}" dt="2025-04-09T09:19:22.856" v="87" actId="1035"/>
      <pc:docMkLst>
        <pc:docMk/>
      </pc:docMkLst>
      <pc:sldChg chg="del">
        <pc:chgData name="Natasha Doherty" userId="2f65fbf4-2eeb-41a6-a4bf-8744b8cf020e" providerId="ADAL" clId="{27A0CE5E-830D-47F4-BF1E-B1F0CA595AEC}" dt="2025-04-09T09:17:33.488" v="53" actId="47"/>
        <pc:sldMkLst>
          <pc:docMk/>
          <pc:sldMk cId="1193283968" sldId="256"/>
        </pc:sldMkLst>
      </pc:sldChg>
      <pc:sldChg chg="modSp add mod">
        <pc:chgData name="Natasha Doherty" userId="2f65fbf4-2eeb-41a6-a4bf-8744b8cf020e" providerId="ADAL" clId="{27A0CE5E-830D-47F4-BF1E-B1F0CA595AEC}" dt="2025-04-09T09:17:18.512" v="52" actId="20577"/>
        <pc:sldMkLst>
          <pc:docMk/>
          <pc:sldMk cId="4010778841" sldId="258"/>
        </pc:sldMkLst>
        <pc:graphicFrameChg chg="mod modGraphic">
          <ac:chgData name="Natasha Doherty" userId="2f65fbf4-2eeb-41a6-a4bf-8744b8cf020e" providerId="ADAL" clId="{27A0CE5E-830D-47F4-BF1E-B1F0CA595AEC}" dt="2025-04-09T09:17:18.512" v="52"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27A0CE5E-830D-47F4-BF1E-B1F0CA595AEC}" dt="2025-04-09T09:16:14.791" v="38" actId="20577"/>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27A0CE5E-830D-47F4-BF1E-B1F0CA595AEC}" dt="2025-04-09T09:19:14.565" v="80" actId="47"/>
        <pc:sldMkLst>
          <pc:docMk/>
          <pc:sldMk cId="942868540" sldId="259"/>
        </pc:sldMkLst>
        <pc:spChg chg="del mod">
          <ac:chgData name="Natasha Doherty" userId="2f65fbf4-2eeb-41a6-a4bf-8744b8cf020e" providerId="ADAL" clId="{27A0CE5E-830D-47F4-BF1E-B1F0CA595AEC}" dt="2025-04-09T09:17:55.652" v="61" actId="478"/>
          <ac:spMkLst>
            <pc:docMk/>
            <pc:sldMk cId="942868540" sldId="259"/>
            <ac:spMk id="2" creationId="{20792317-E436-4FC4-4877-11DCDA2DD0D7}"/>
          </ac:spMkLst>
        </pc:spChg>
        <pc:spChg chg="del">
          <ac:chgData name="Natasha Doherty" userId="2f65fbf4-2eeb-41a6-a4bf-8744b8cf020e" providerId="ADAL" clId="{27A0CE5E-830D-47F4-BF1E-B1F0CA595AEC}" dt="2025-04-09T09:17:58.250" v="62" actId="478"/>
          <ac:spMkLst>
            <pc:docMk/>
            <pc:sldMk cId="942868540" sldId="259"/>
            <ac:spMk id="3" creationId="{EC44BC61-1D60-67D2-46C8-EEEE6F4883A6}"/>
          </ac:spMkLst>
        </pc:spChg>
        <pc:spChg chg="del">
          <ac:chgData name="Natasha Doherty" userId="2f65fbf4-2eeb-41a6-a4bf-8744b8cf020e" providerId="ADAL" clId="{27A0CE5E-830D-47F4-BF1E-B1F0CA595AEC}" dt="2025-04-09T09:17:53.368" v="60" actId="478"/>
          <ac:spMkLst>
            <pc:docMk/>
            <pc:sldMk cId="942868540" sldId="259"/>
            <ac:spMk id="10" creationId="{2E4D3579-9CBB-6FAD-57E0-558438797AA5}"/>
          </ac:spMkLst>
        </pc:spChg>
        <pc:picChg chg="del">
          <ac:chgData name="Natasha Doherty" userId="2f65fbf4-2eeb-41a6-a4bf-8744b8cf020e" providerId="ADAL" clId="{27A0CE5E-830D-47F4-BF1E-B1F0CA595AEC}" dt="2025-04-09T09:17:51.110" v="59" actId="478"/>
          <ac:picMkLst>
            <pc:docMk/>
            <pc:sldMk cId="942868540" sldId="259"/>
            <ac:picMk id="4" creationId="{0C0156B0-0E30-FC4F-4BA0-20DBBC1CFD69}"/>
          </ac:picMkLst>
        </pc:picChg>
      </pc:sldChg>
      <pc:sldChg chg="addSp delSp modSp add mod">
        <pc:chgData name="Natasha Doherty" userId="2f65fbf4-2eeb-41a6-a4bf-8744b8cf020e" providerId="ADAL" clId="{27A0CE5E-830D-47F4-BF1E-B1F0CA595AEC}" dt="2025-04-09T09:19:22.856" v="87" actId="1035"/>
        <pc:sldMkLst>
          <pc:docMk/>
          <pc:sldMk cId="2487226044" sldId="260"/>
        </pc:sldMkLst>
        <pc:spChg chg="add mod">
          <ac:chgData name="Natasha Doherty" userId="2f65fbf4-2eeb-41a6-a4bf-8744b8cf020e" providerId="ADAL" clId="{27A0CE5E-830D-47F4-BF1E-B1F0CA595AEC}" dt="2025-04-09T09:18:21.645" v="67" actId="2085"/>
          <ac:spMkLst>
            <pc:docMk/>
            <pc:sldMk cId="2487226044" sldId="260"/>
            <ac:spMk id="3" creationId="{2351FACD-A1C2-1DF0-BB48-4B388525C20A}"/>
          </ac:spMkLst>
        </pc:spChg>
        <pc:spChg chg="del">
          <ac:chgData name="Natasha Doherty" userId="2f65fbf4-2eeb-41a6-a4bf-8744b8cf020e" providerId="ADAL" clId="{27A0CE5E-830D-47F4-BF1E-B1F0CA595AEC}" dt="2025-04-09T09:17:47.672" v="58" actId="478"/>
          <ac:spMkLst>
            <pc:docMk/>
            <pc:sldMk cId="2487226044" sldId="260"/>
            <ac:spMk id="4" creationId="{5A951E38-5243-B85B-1554-5B05B88157B6}"/>
          </ac:spMkLst>
        </pc:spChg>
        <pc:spChg chg="add mod">
          <ac:chgData name="Natasha Doherty" userId="2f65fbf4-2eeb-41a6-a4bf-8744b8cf020e" providerId="ADAL" clId="{27A0CE5E-830D-47F4-BF1E-B1F0CA595AEC}" dt="2025-04-09T09:18:06.539" v="63"/>
          <ac:spMkLst>
            <pc:docMk/>
            <pc:sldMk cId="2487226044" sldId="260"/>
            <ac:spMk id="5" creationId="{16AD647D-EE2A-A3AC-9569-486809D40B21}"/>
          </ac:spMkLst>
        </pc:spChg>
        <pc:spChg chg="mod">
          <ac:chgData name="Natasha Doherty" userId="2f65fbf4-2eeb-41a6-a4bf-8744b8cf020e" providerId="ADAL" clId="{27A0CE5E-830D-47F4-BF1E-B1F0CA595AEC}" dt="2025-04-09T09:18:27.650" v="69" actId="20577"/>
          <ac:spMkLst>
            <pc:docMk/>
            <pc:sldMk cId="2487226044" sldId="260"/>
            <ac:spMk id="6" creationId="{76769318-A367-7B65-A655-422683B59FA1}"/>
          </ac:spMkLst>
        </pc:spChg>
        <pc:spChg chg="add mod">
          <ac:chgData name="Natasha Doherty" userId="2f65fbf4-2eeb-41a6-a4bf-8744b8cf020e" providerId="ADAL" clId="{27A0CE5E-830D-47F4-BF1E-B1F0CA595AEC}" dt="2025-04-09T09:19:10.267" v="79" actId="207"/>
          <ac:spMkLst>
            <pc:docMk/>
            <pc:sldMk cId="2487226044" sldId="260"/>
            <ac:spMk id="7" creationId="{ADE9A5DB-9831-0CCD-E3BC-5FE23A531121}"/>
          </ac:spMkLst>
        </pc:spChg>
        <pc:spChg chg="mod">
          <ac:chgData name="Natasha Doherty" userId="2f65fbf4-2eeb-41a6-a4bf-8744b8cf020e" providerId="ADAL" clId="{27A0CE5E-830D-47F4-BF1E-B1F0CA595AEC}" dt="2025-04-09T09:19:22.856" v="87" actId="1035"/>
          <ac:spMkLst>
            <pc:docMk/>
            <pc:sldMk cId="2487226044" sldId="260"/>
            <ac:spMk id="21" creationId="{9E4DDC0D-BBF3-EC8D-CB13-0B119FB406A6}"/>
          </ac:spMkLst>
        </pc:spChg>
        <pc:graphicFrameChg chg="del">
          <ac:chgData name="Natasha Doherty" userId="2f65fbf4-2eeb-41a6-a4bf-8744b8cf020e" providerId="ADAL" clId="{27A0CE5E-830D-47F4-BF1E-B1F0CA595AEC}" dt="2025-04-09T09:17:45.632" v="57" actId="478"/>
          <ac:graphicFrameMkLst>
            <pc:docMk/>
            <pc:sldMk cId="2487226044" sldId="260"/>
            <ac:graphicFrameMk id="9" creationId="{F9A6ADD0-F464-A67F-379C-0781191F8778}"/>
          </ac:graphicFrameMkLst>
        </pc:graphicFrameChg>
        <pc:graphicFrameChg chg="del">
          <ac:chgData name="Natasha Doherty" userId="2f65fbf4-2eeb-41a6-a4bf-8744b8cf020e" providerId="ADAL" clId="{27A0CE5E-830D-47F4-BF1E-B1F0CA595AEC}" dt="2025-04-09T09:17:44.372" v="56" actId="478"/>
          <ac:graphicFrameMkLst>
            <pc:docMk/>
            <pc:sldMk cId="2487226044" sldId="260"/>
            <ac:graphicFrameMk id="10" creationId="{40CC9068-A742-A444-56CF-65D28801C49C}"/>
          </ac:graphicFrameMkLst>
        </pc:graphicFrameChg>
        <pc:picChg chg="mod">
          <ac:chgData name="Natasha Doherty" userId="2f65fbf4-2eeb-41a6-a4bf-8744b8cf020e" providerId="ADAL" clId="{27A0CE5E-830D-47F4-BF1E-B1F0CA595AEC}" dt="2025-04-09T09:17:41.879" v="55" actId="14100"/>
          <ac:picMkLst>
            <pc:docMk/>
            <pc:sldMk cId="2487226044" sldId="260"/>
            <ac:picMk id="8" creationId="{9F07EE4F-2902-7E20-8F1F-5C9F06675B4B}"/>
          </ac:picMkLst>
        </pc:picChg>
      </pc:sldChg>
      <pc:sldMasterChg chg="del delSldLayout">
        <pc:chgData name="Natasha Doherty" userId="2f65fbf4-2eeb-41a6-a4bf-8744b8cf020e" providerId="ADAL" clId="{27A0CE5E-830D-47F4-BF1E-B1F0CA595AEC}" dt="2025-04-09T09:19:14.565" v="80" actId="47"/>
        <pc:sldMasterMkLst>
          <pc:docMk/>
          <pc:sldMasterMk cId="718052025" sldId="2147483660"/>
        </pc:sldMasterMkLst>
        <pc:sldLayoutChg chg="del">
          <pc:chgData name="Natasha Doherty" userId="2f65fbf4-2eeb-41a6-a4bf-8744b8cf020e" providerId="ADAL" clId="{27A0CE5E-830D-47F4-BF1E-B1F0CA595AEC}" dt="2025-04-09T09:19:14.565" v="80" actId="47"/>
          <pc:sldLayoutMkLst>
            <pc:docMk/>
            <pc:sldMasterMk cId="718052025" sldId="2147483660"/>
            <pc:sldLayoutMk cId="1700486038" sldId="2147483661"/>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1251875471" sldId="2147483662"/>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1788289320" sldId="2147483663"/>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3418076031" sldId="2147483664"/>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1193894343" sldId="2147483665"/>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3979869269" sldId="2147483666"/>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3684098428" sldId="2147483667"/>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1397290224" sldId="2147483668"/>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2562188895" sldId="2147483669"/>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1525470002" sldId="2147483670"/>
          </pc:sldLayoutMkLst>
        </pc:sldLayoutChg>
        <pc:sldLayoutChg chg="del">
          <pc:chgData name="Natasha Doherty" userId="2f65fbf4-2eeb-41a6-a4bf-8744b8cf020e" providerId="ADAL" clId="{27A0CE5E-830D-47F4-BF1E-B1F0CA595AEC}" dt="2025-04-09T09:19:14.565" v="80" actId="47"/>
          <pc:sldLayoutMkLst>
            <pc:docMk/>
            <pc:sldMasterMk cId="718052025" sldId="2147483660"/>
            <pc:sldLayoutMk cId="702590537" sldId="2147483671"/>
          </pc:sldLayoutMkLst>
        </pc:sldLayoutChg>
      </pc:sldMaster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Tracey Johnson" userId="S::traceyj_inalapc.org.au#ext#@ethicol.onmicrosoft.com::e7955945-38dd-4fa0-930e-e53c504fbbc7" providerId="AD" clId="Web-{504E5AED-FCC3-850E-5821-2E2035867A9A}"/>
    <pc:docChg chg="modSld">
      <pc:chgData name="Tracey Johnson" userId="S::traceyj_inalapc.org.au#ext#@ethicol.onmicrosoft.com::e7955945-38dd-4fa0-930e-e53c504fbbc7" providerId="AD" clId="Web-{504E5AED-FCC3-850E-5821-2E2035867A9A}" dt="2025-05-05T05:48:23.871" v="9" actId="20577"/>
      <pc:docMkLst>
        <pc:docMk/>
      </pc:docMkLst>
      <pc:sldChg chg="modSp">
        <pc:chgData name="Tracey Johnson" userId="S::traceyj_inalapc.org.au#ext#@ethicol.onmicrosoft.com::e7955945-38dd-4fa0-930e-e53c504fbbc7" providerId="AD" clId="Web-{504E5AED-FCC3-850E-5821-2E2035867A9A}" dt="2025-05-05T05:48:23.871" v="9" actId="20577"/>
        <pc:sldMkLst>
          <pc:docMk/>
          <pc:sldMk cId="2487226044" sldId="260"/>
        </pc:sldMkLst>
        <pc:spChg chg="mod">
          <ac:chgData name="Tracey Johnson" userId="S::traceyj_inalapc.org.au#ext#@ethicol.onmicrosoft.com::e7955945-38dd-4fa0-930e-e53c504fbbc7" providerId="AD" clId="Web-{504E5AED-FCC3-850E-5821-2E2035867A9A}" dt="2025-05-05T05:48:23.871" v="9" actId="20577"/>
          <ac:spMkLst>
            <pc:docMk/>
            <pc:sldMk cId="2487226044" sldId="260"/>
            <ac:spMk id="7" creationId="{ADE9A5DB-9831-0CCD-E3BC-5FE23A531121}"/>
          </ac:spMkLst>
        </pc:spChg>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50:55.891" v="38" actId="313"/>
      <pc:docMkLst>
        <pc:docMk/>
      </pc:docMkLst>
      <pc:sldChg chg="modSp mod">
        <pc:chgData name="Miral Vachhani" userId="d2d5b67e-a9a7-4805-80d9-c1f59aebf803" providerId="ADAL" clId="{1B587BEE-AFDB-490E-89DD-EB1425B1712C}" dt="2024-11-21T22:50:55.891" v="38" actId="313"/>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modSp mod">
        <pc:chgData name="Miral Vachhani" userId="d2d5b67e-a9a7-4805-80d9-c1f59aebf803" providerId="ADAL" clId="{DD23957A-5F2C-4D98-9DDE-58186F599348}" dt="2024-11-21T21:03:06.991" v="5"/>
        <pc:sldMkLst>
          <pc:docMk/>
          <pc:sldMk cId="1193283968" sldId="256"/>
        </pc:sldMkLst>
      </pc:sldChg>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4/05/2025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BEA2D-4B6C-4AA6-4377-F56839E2FD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679AB-A4D4-850C-FA66-D60C9AE55561}"/>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BD03CEFA-A2C0-6E57-4553-E2C4627868C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6363218-0F5B-CA7A-C425-19E683388EA6}"/>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9487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8640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74577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2076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34243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83119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16413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822407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56870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29041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83345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49634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5/4/2025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10082009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545661216"/>
              </p:ext>
            </p:extLst>
          </p:nvPr>
        </p:nvGraphicFramePr>
        <p:xfrm>
          <a:off x="1702546" y="3914509"/>
          <a:ext cx="9194896" cy="2364920"/>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3D1011)</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a:ea typeface="+mn-ea"/>
                          <a:cs typeface="+mn-cs"/>
                        </a:rPr>
                        <a:t>Kantor </a:t>
                      </a:r>
                      <a:r>
                        <a:rPr lang="en-GB" sz="3500" b="1" i="0" u="none" strike="noStrike" kern="1200" cap="none" spc="0" normalizeH="0" baseline="0" noProof="0" dirty="0">
                          <a:ln>
                            <a:noFill/>
                          </a:ln>
                          <a:solidFill>
                            <a:srgbClr val="FFFFFF"/>
                          </a:solidFill>
                          <a:effectLst/>
                          <a:uLnTx/>
                          <a:uFillTx/>
                          <a:latin typeface="Montserrat Light"/>
                          <a:ea typeface="+mn-ea"/>
                          <a:cs typeface="+mn-cs"/>
                        </a:rPr>
                        <a:t>4-Player</a:t>
                      </a:r>
                      <a:r>
                        <a:rPr kumimoji="0" lang="en-GB" sz="3500" b="1" i="0" u="none" strike="noStrike" kern="1200" cap="none" spc="0" normalizeH="0" baseline="0" noProof="0" dirty="0">
                          <a:ln>
                            <a:noFill/>
                          </a:ln>
                          <a:solidFill>
                            <a:srgbClr val="FFFFFF"/>
                          </a:solidFill>
                          <a:effectLst/>
                          <a:uLnTx/>
                          <a:uFillTx/>
                          <a:latin typeface="Montserrat Light"/>
                          <a:ea typeface="+mn-ea"/>
                          <a:cs typeface="+mn-cs"/>
                        </a:rPr>
                        <a:t> Model </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technique can be used in the co-design process to identify the dynamics and change or shift the roles as needed</a:t>
                      </a:r>
                      <a:r>
                        <a:rPr lang="en-GB" sz="1200" b="0" i="0" u="none" strike="noStrike" kern="1200" cap="none" spc="0" normalizeH="0" baseline="0" noProof="0" dirty="0">
                          <a:ln>
                            <a:noFill/>
                          </a:ln>
                          <a:solidFill>
                            <a:prstClr val="black"/>
                          </a:solidFill>
                          <a:effectLst/>
                          <a:uLnTx/>
                          <a:uFillTx/>
                          <a:latin typeface="Montserrat Light"/>
                          <a:ea typeface="+mn-ea"/>
                          <a:cs typeface="+mn-cs"/>
                        </a:rPr>
                        <a:t>.  When groups have too many people playing one role conflict can arise.  If nobody plays a role deficits in planning can occur.  Tensions between players can be understood by outlining the different perspectives people value.  You can ask people to play different roles in meetings.</a:t>
                      </a: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247163">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https://medium.com/@alexdh359/decoding-team-dynamics-the-secret-of-the-kantor-four-player-model-ca3ab2782f5d</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Co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48339260"/>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3D1011 – Kantor 4 Person Model</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9FB0E2B-0115-0959-C3E7-9FD4EEDE536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01033203-091D-6E76-8E1A-73A1EDC21D58}"/>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01033203-091D-6E76-8E1A-73A1EDC21D58}"/>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6769318-A367-7B65-A655-422683B59FA1}"/>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9F07EE4F-2902-7E20-8F1F-5C9F06675B4B}"/>
              </a:ext>
            </a:extLst>
          </p:cNvPr>
          <p:cNvPicPr>
            <a:picLocks noChangeAspect="1"/>
          </p:cNvPicPr>
          <p:nvPr/>
        </p:nvPicPr>
        <p:blipFill>
          <a:blip r:embed="rId6"/>
          <a:stretch>
            <a:fillRect/>
          </a:stretch>
        </p:blipFill>
        <p:spPr>
          <a:xfrm>
            <a:off x="624467" y="813684"/>
            <a:ext cx="2804228" cy="423445"/>
          </a:xfrm>
          <a:prstGeom prst="rect">
            <a:avLst/>
          </a:prstGeom>
        </p:spPr>
      </p:pic>
      <p:cxnSp>
        <p:nvCxnSpPr>
          <p:cNvPr id="14" name="Straight Connector 13">
            <a:extLst>
              <a:ext uri="{FF2B5EF4-FFF2-40B4-BE49-F238E27FC236}">
                <a16:creationId xmlns:a16="http://schemas.microsoft.com/office/drawing/2014/main" id="{BCE3554F-2289-B86C-E107-B6D6C48BC3D0}"/>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C54D1660-548C-288F-DF25-75F7E3ED9EDB}"/>
              </a:ext>
            </a:extLst>
          </p:cNvPr>
          <p:cNvGraphicFramePr>
            <a:graphicFrameLocks noGrp="1"/>
          </p:cNvGraphicFramePr>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3D1011 – Kantor 4 Person Model</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830510D-6335-0DCD-DE62-6EBA3E56CE28}"/>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C08EB0FF-1F9A-99E7-7B43-FCB867E66980}"/>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9E4DDC0D-BBF3-EC8D-CB13-0B119FB406A6}"/>
              </a:ext>
            </a:extLst>
          </p:cNvPr>
          <p:cNvSpPr txBox="1"/>
          <p:nvPr/>
        </p:nvSpPr>
        <p:spPr>
          <a:xfrm>
            <a:off x="4182463" y="8165434"/>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99E1849E-1634-8D6A-8761-9416192EA6B2}"/>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2351FACD-A1C2-1DF0-BB48-4B388525C20A}"/>
              </a:ext>
            </a:extLst>
          </p:cNvPr>
          <p:cNvSpPr/>
          <p:nvPr/>
        </p:nvSpPr>
        <p:spPr>
          <a:xfrm>
            <a:off x="0" y="1728829"/>
            <a:ext cx="12599988" cy="523221"/>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16AD647D-EE2A-A3AC-9569-486809D40B21}"/>
              </a:ext>
            </a:extLst>
          </p:cNvPr>
          <p:cNvSpPr txBox="1"/>
          <p:nvPr/>
        </p:nvSpPr>
        <p:spPr>
          <a:xfrm>
            <a:off x="1175582" y="1732985"/>
            <a:ext cx="9282139" cy="523220"/>
          </a:xfrm>
          <a:prstGeom prst="rect">
            <a:avLst/>
          </a:prstGeom>
          <a:noFill/>
        </p:spPr>
        <p:txBody>
          <a:bodyPr wrap="square" lIns="91440" tIns="45720" rIns="91440" bIns="45720" anchor="t">
            <a:spAutoFit/>
          </a:bodyPr>
          <a:lstStyle/>
          <a:p>
            <a:pPr algn="ctr" defTabSz="1180239"/>
            <a:r>
              <a:rPr lang="en-US" sz="2800" b="1" dirty="0">
                <a:solidFill>
                  <a:prstClr val="white"/>
                </a:solidFill>
                <a:latin typeface="Montserrat Light"/>
              </a:rPr>
              <a:t>Kantor 4-Player Model</a:t>
            </a:r>
          </a:p>
        </p:txBody>
      </p:sp>
      <p:sp>
        <p:nvSpPr>
          <p:cNvPr id="7" name="TextBox 6">
            <a:extLst>
              <a:ext uri="{FF2B5EF4-FFF2-40B4-BE49-F238E27FC236}">
                <a16:creationId xmlns:a16="http://schemas.microsoft.com/office/drawing/2014/main" id="{ADE9A5DB-9831-0CCD-E3BC-5FE23A531121}"/>
              </a:ext>
            </a:extLst>
          </p:cNvPr>
          <p:cNvSpPr txBox="1"/>
          <p:nvPr/>
        </p:nvSpPr>
        <p:spPr>
          <a:xfrm>
            <a:off x="453792" y="2431976"/>
            <a:ext cx="11692266" cy="5262979"/>
          </a:xfrm>
          <a:prstGeom prst="rect">
            <a:avLst/>
          </a:prstGeom>
          <a:noFill/>
        </p:spPr>
        <p:txBody>
          <a:bodyPr wrap="square" lIns="91440" tIns="45720" rIns="91440" bIns="45720" anchor="t">
            <a:spAutoFit/>
          </a:bodyPr>
          <a:lstStyle/>
          <a:p>
            <a:pPr defTabSz="914400">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Unravelling the Mystery: Kantor’s Four-Player Model Explained</a:t>
            </a:r>
          </a:p>
          <a:p>
            <a:pPr defTabSz="914400">
              <a:defRPr/>
            </a:pP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In navigating the complexities of team dynamics, having a structured framework can be an invaluable asset. One such framework that has garnered attention for its simplicity, yet profound insights, is Kantor’s Four-Player Model. This model sheds light on the roles individuals often adopt during group interactions, helping managers and team leaders identify and understand the root causes of imbalanced dynamics.</a:t>
            </a:r>
          </a:p>
          <a:p>
            <a:pPr defTabSz="914400">
              <a:defRPr/>
            </a:pP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Here’s a brief overview of the model:</a:t>
            </a:r>
          </a:p>
          <a:p>
            <a:pPr defTabSz="914400">
              <a:defRPr/>
            </a:pPr>
            <a:endParaRPr lang="en-GB" sz="1200" b="1" dirty="0">
              <a:solidFill>
                <a:srgbClr val="242424"/>
              </a:solidFill>
              <a:latin typeface="Montserrat Light" panose="00000400000000000000" pitchFamily="2" charset="0"/>
              <a:ea typeface="Roboto Light" panose="02000000000000000000" pitchFamily="2" charset="0"/>
              <a:cs typeface="Roboto Light" panose="02000000000000000000" pitchFamily="2" charset="0"/>
            </a:endParaRPr>
          </a:p>
          <a:p>
            <a:pPr defTabSz="914400">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Mover:</a:t>
            </a:r>
            <a:endParaRPr lang="en-GB" sz="1200"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endParaRPr>
          </a:p>
          <a:p>
            <a:pPr marL="171450" indent="-171450" defTabSz="914400">
              <a:buFont typeface="Arial" panose="020B0604020202020204" pitchFamily="34" charset="0"/>
              <a:buChar char="•"/>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Primary Role: </a:t>
            </a: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Initiation.</a:t>
            </a:r>
          </a:p>
          <a:p>
            <a:pPr marL="171450" indent="-171450" defTabSz="914400">
              <a:buFont typeface="Arial" panose="020B0604020202020204" pitchFamily="34" charset="0"/>
              <a:buChar char="•"/>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Key Characteristics: </a:t>
            </a: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This individual tends to be the driving force, introducing new ideas and spearheading initiatives. A mover is proactive, often seeking to push projects forward or introduce new directions.</a:t>
            </a:r>
          </a:p>
          <a:p>
            <a:pPr defTabSz="914400">
              <a:defRPr/>
            </a:pPr>
            <a:endParaRPr lang="en-GB" sz="1200" b="1" dirty="0">
              <a:solidFill>
                <a:srgbClr val="242424"/>
              </a:solidFill>
              <a:latin typeface="Montserrat Light" panose="00000400000000000000" pitchFamily="2" charset="0"/>
              <a:ea typeface="Roboto Light" panose="02000000000000000000" pitchFamily="2" charset="0"/>
              <a:cs typeface="Roboto Light" panose="02000000000000000000" pitchFamily="2" charset="0"/>
            </a:endParaRPr>
          </a:p>
          <a:p>
            <a:pPr defTabSz="914400">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Follower:</a:t>
            </a:r>
            <a:endParaRPr lang="en-GB" sz="1200"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endParaRPr>
          </a:p>
          <a:p>
            <a:pPr marL="171450" indent="-171450" defTabSz="914400">
              <a:buFont typeface="Arial" panose="020B0604020202020204" pitchFamily="34" charset="0"/>
              <a:buChar char="•"/>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Primary Role: </a:t>
            </a: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Support.</a:t>
            </a:r>
          </a:p>
          <a:p>
            <a:pPr marL="171450" indent="-171450" defTabSz="914400">
              <a:buFont typeface="Arial" panose="020B0604020202020204" pitchFamily="34" charset="0"/>
              <a:buChar char="•"/>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Key Characteristics: </a:t>
            </a: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The follower complements the mover, offering support to ideas and aiding in their implementation. They provide essential feedback and often play a crucial role in refining and executing plans.</a:t>
            </a:r>
          </a:p>
          <a:p>
            <a:pPr defTabSz="914400">
              <a:defRPr/>
            </a:pPr>
            <a:endParaRPr lang="en-GB" sz="1200" b="1" dirty="0">
              <a:solidFill>
                <a:srgbClr val="242424"/>
              </a:solidFill>
              <a:latin typeface="Montserrat Light" panose="00000400000000000000" pitchFamily="2" charset="0"/>
              <a:ea typeface="Roboto Light" panose="02000000000000000000" pitchFamily="2" charset="0"/>
              <a:cs typeface="Roboto Light" panose="02000000000000000000" pitchFamily="2" charset="0"/>
            </a:endParaRPr>
          </a:p>
          <a:p>
            <a:pPr defTabSz="914400">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Opposer:</a:t>
            </a:r>
            <a:endParaRPr lang="en-GB" sz="1200"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endParaRPr>
          </a:p>
          <a:p>
            <a:pPr marL="171450" indent="-171450" defTabSz="914400">
              <a:buFont typeface="Arial" panose="020B0604020202020204" pitchFamily="34" charset="0"/>
              <a:buChar char="•"/>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Primary Role: </a:t>
            </a: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Challenge.</a:t>
            </a:r>
          </a:p>
          <a:p>
            <a:pPr marL="171450" indent="-171450" defTabSz="914400">
              <a:buFont typeface="Arial" panose="020B0604020202020204" pitchFamily="34" charset="0"/>
              <a:buChar char="•"/>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Key Characteristics: </a:t>
            </a: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The opposer critically examines proposals, raising potential concerns or offering alternative solutions. Their role is pivotal in ensuring the team doesn’t overlook potential pitfalls and that a variety of perspectives are considered.</a:t>
            </a:r>
          </a:p>
          <a:p>
            <a:pPr defTabSz="914400">
              <a:defRPr/>
            </a:pPr>
            <a:endParaRPr lang="en-GB" sz="1200" b="1" dirty="0">
              <a:solidFill>
                <a:srgbClr val="242424"/>
              </a:solidFill>
              <a:latin typeface="Montserrat Light" panose="00000400000000000000" pitchFamily="2" charset="0"/>
              <a:ea typeface="Roboto Light" panose="02000000000000000000" pitchFamily="2" charset="0"/>
              <a:cs typeface="Roboto Light" panose="02000000000000000000" pitchFamily="2" charset="0"/>
            </a:endParaRPr>
          </a:p>
          <a:p>
            <a:pPr defTabSz="914400">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Bystander:</a:t>
            </a:r>
            <a:endParaRPr lang="en-GB" sz="1200"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endParaRPr>
          </a:p>
          <a:p>
            <a:pPr marL="171450" indent="-171450" defTabSz="914400">
              <a:buFont typeface="Arial" panose="020B0604020202020204" pitchFamily="34" charset="0"/>
              <a:buChar char="•"/>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Primary Role: </a:t>
            </a: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Observation.</a:t>
            </a:r>
          </a:p>
          <a:p>
            <a:pPr marL="171450" indent="-171450" defTabSz="914400">
              <a:buFont typeface="Arial" panose="020B0604020202020204" pitchFamily="34" charset="0"/>
              <a:buChar char="•"/>
              <a:defRPr/>
            </a:pPr>
            <a:r>
              <a:rPr lang="en-GB" sz="1200" b="1" dirty="0">
                <a:solidFill>
                  <a:schemeClr val="accent6"/>
                </a:solidFill>
                <a:latin typeface="Montserrat Light" panose="00000400000000000000" pitchFamily="2" charset="0"/>
                <a:ea typeface="Roboto Light" panose="02000000000000000000" pitchFamily="2" charset="0"/>
                <a:cs typeface="Roboto Light" panose="02000000000000000000" pitchFamily="2" charset="0"/>
              </a:rPr>
              <a:t>Key Characteristics: </a:t>
            </a:r>
            <a:r>
              <a:rPr lang="en-GB" sz="1200" dirty="0">
                <a:solidFill>
                  <a:srgbClr val="242424"/>
                </a:solidFill>
                <a:latin typeface="Montserrat Light" panose="00000400000000000000" pitchFamily="2" charset="0"/>
                <a:ea typeface="Roboto Light" panose="02000000000000000000" pitchFamily="2" charset="0"/>
                <a:cs typeface="Roboto Light" panose="02000000000000000000" pitchFamily="2" charset="0"/>
              </a:rPr>
              <a:t>The bystander tends to be more reserved, observing the group’s dynamics without directly participating in every discussion. Their neutrality can provide essential insights, offering a broader perspective on the team’s interactions.</a:t>
            </a:r>
          </a:p>
          <a:p>
            <a:pPr defTabSz="1180239"/>
            <a:endParaRPr lang="en-GB" sz="1200" dirty="0">
              <a:solidFill>
                <a:srgbClr val="242424"/>
              </a:solidFill>
              <a:latin typeface="Montserrat Light" panose="00000400000000000000" pitchFamily="2" charset="0"/>
              <a:ea typeface="Roboto Light"/>
              <a:cs typeface="Roboto Light"/>
            </a:endParaRPr>
          </a:p>
          <a:p>
            <a:pPr defTabSz="1180239"/>
            <a:r>
              <a:rPr lang="en-GB" sz="1200" dirty="0">
                <a:solidFill>
                  <a:srgbClr val="242424"/>
                </a:solidFill>
                <a:latin typeface="Montserrat Light"/>
                <a:ea typeface="Roboto Light"/>
                <a:cs typeface="Roboto Light"/>
              </a:rPr>
              <a:t>A balance of roles is essential to getting things done.</a:t>
            </a:r>
            <a:endParaRPr lang="en-GB" sz="1200" dirty="0">
              <a:solidFill>
                <a:srgbClr val="242424"/>
              </a:solidFill>
              <a:latin typeface="Montserrat Light" panose="00000400000000000000" pitchFamily="2" charset="0"/>
              <a:ea typeface="Roboto Light"/>
              <a:cs typeface="Roboto Light"/>
            </a:endParaRPr>
          </a:p>
          <a:p>
            <a:pPr defTabSz="1180239"/>
            <a:endParaRPr lang="en-US" sz="1200" dirty="0">
              <a:solidFill>
                <a:prstClr val="black"/>
              </a:solidFill>
              <a:latin typeface="Montserrat Light" panose="00000400000000000000" pitchFamily="2" charset="0"/>
            </a:endParaRPr>
          </a:p>
        </p:txBody>
      </p:sp>
    </p:spTree>
    <p:extLst>
      <p:ext uri="{BB962C8B-B14F-4D97-AF65-F5344CB8AC3E}">
        <p14:creationId xmlns:p14="http://schemas.microsoft.com/office/powerpoint/2010/main" val="24872260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A96B2-CD81-4332-9ED1-591449DFD842}">
  <ds:schemaRefs>
    <ds:schemaRef ds:uri="http://purl.org/dc/terms/"/>
    <ds:schemaRef ds:uri="http://schemas.microsoft.com/office/2006/documentManagement/types"/>
    <ds:schemaRef ds:uri="3b86de50-e94e-4e35-ab30-83628ca558a0"/>
    <ds:schemaRef ds:uri="http://schemas.microsoft.com/sharepoint/v3"/>
    <ds:schemaRef ds:uri="http://purl.org/dc/elements/1.1/"/>
    <ds:schemaRef ds:uri="http://schemas.openxmlformats.org/package/2006/metadata/core-properties"/>
    <ds:schemaRef ds:uri="http://schemas.microsoft.com/office/2006/metadata/properties"/>
    <ds:schemaRef ds:uri="http://schemas.microsoft.com/office/infopath/2007/PartnerControls"/>
    <ds:schemaRef ds:uri="4fa68556-e527-41a8-8fe0-ca53270d6849"/>
    <ds:schemaRef ds:uri="http://www.w3.org/XML/1998/namespace"/>
    <ds:schemaRef ds:uri="http://purl.org/dc/dcmityp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3A7BDD1-E89D-442D-A0D8-74E14670544D}"/>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43</TotalTime>
  <Words>708</Words>
  <Application>Microsoft Office PowerPoint</Application>
  <PresentationFormat>Custom</PresentationFormat>
  <Paragraphs>53</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17</cp:revision>
  <dcterms:created xsi:type="dcterms:W3CDTF">2024-10-22T06:55:56Z</dcterms:created>
  <dcterms:modified xsi:type="dcterms:W3CDTF">2025-05-05T05:48:27Z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