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0"/>
  </p:notesMasterIdLst>
  <p:sldIdLst>
    <p:sldId id="258" r:id="rId5"/>
    <p:sldId id="262" r:id="rId6"/>
    <p:sldId id="263" r:id="rId7"/>
    <p:sldId id="264" r:id="rId8"/>
    <p:sldId id="265" r:id="rId9"/>
    <p:sldId id="266" r:id="rId10"/>
    <p:sldId id="267" r:id="rId11"/>
    <p:sldId id="268" r:id="rId12"/>
    <p:sldId id="269" r:id="rId13"/>
    <p:sldId id="270" r:id="rId14"/>
    <p:sldId id="271" r:id="rId15"/>
    <p:sldId id="272" r:id="rId16"/>
    <p:sldId id="276" r:id="rId17"/>
    <p:sldId id="274" r:id="rId18"/>
    <p:sldId id="275" r:id="rId19"/>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BF4"/>
    <a:srgbClr val="32A445"/>
    <a:srgbClr val="257B34"/>
    <a:srgbClr val="736423"/>
    <a:srgbClr val="EBE3BF"/>
    <a:srgbClr val="F2EDD6"/>
    <a:srgbClr val="F8F5E8"/>
    <a:srgbClr val="FF9999"/>
    <a:srgbClr val="FF3300"/>
    <a:srgbClr val="D2F2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7070BD-BF32-4AE9-84B3-79F71123E8C2}" v="43" dt="2025-05-15T06:24:06.6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1740"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89A06705-5CEC-4D8E-8BA9-42CF70DF04D8}"/>
    <pc:docChg chg="undo modSld">
      <pc:chgData name="Miral Vachhani" userId="d2d5b67e-a9a7-4805-80d9-c1f59aebf803" providerId="ADAL" clId="{89A06705-5CEC-4D8E-8BA9-42CF70DF04D8}" dt="2024-11-22T01:12:48.914" v="55" actId="5793"/>
      <pc:docMkLst>
        <pc:docMk/>
      </pc:docMkLst>
      <pc:sldChg chg="modSp mod">
        <pc:chgData name="Miral Vachhani" userId="d2d5b67e-a9a7-4805-80d9-c1f59aebf803" providerId="ADAL" clId="{89A06705-5CEC-4D8E-8BA9-42CF70DF04D8}" dt="2024-11-22T01:11:01.928" v="6"/>
        <pc:sldMkLst>
          <pc:docMk/>
          <pc:sldMk cId="1193283968" sldId="256"/>
        </pc:sldMkLst>
      </pc:sldChg>
      <pc:sldChg chg="modSp mod">
        <pc:chgData name="Miral Vachhani" userId="d2d5b67e-a9a7-4805-80d9-c1f59aebf803" providerId="ADAL" clId="{89A06705-5CEC-4D8E-8BA9-42CF70DF04D8}" dt="2024-11-22T01:12:48.914" v="55" actId="5793"/>
        <pc:sldMkLst>
          <pc:docMk/>
          <pc:sldMk cId="695141167" sldId="261"/>
        </pc:sldMkLst>
      </pc:sldChg>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docChg>
  </pc:docChgLst>
  <pc:docChgLst>
    <pc:chgData name="Miral Vachhani" userId="d2d5b67e-a9a7-4805-80d9-c1f59aebf803" providerId="ADAL" clId="{901E586C-D0D3-4A8E-BAD6-44B5893E1488}"/>
    <pc:docChg chg="undo custSel delSld modSld">
      <pc:chgData name="Miral Vachhani" userId="d2d5b67e-a9a7-4805-80d9-c1f59aebf803" providerId="ADAL" clId="{901E586C-D0D3-4A8E-BAD6-44B5893E1488}" dt="2024-11-22T00:33:38.925" v="504" actId="14100"/>
      <pc:docMkLst>
        <pc:docMk/>
      </pc:docMkLst>
      <pc:sldChg chg="addSp delSp modSp mod">
        <pc:chgData name="Miral Vachhani" userId="d2d5b67e-a9a7-4805-80d9-c1f59aebf803" providerId="ADAL" clId="{901E586C-D0D3-4A8E-BAD6-44B5893E1488}" dt="2024-11-22T00:33:38.925" v="504" actId="14100"/>
        <pc:sldMkLst>
          <pc:docMk/>
          <pc:sldMk cId="695141167" sldId="261"/>
        </pc:sldMkLst>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F579D5DD-2B74-4341-B1BB-8022A68300CC}"/>
    <pc:docChg chg="undo custSel modSld">
      <pc:chgData name="Miral Vachhani" userId="d2d5b67e-a9a7-4805-80d9-c1f59aebf803" providerId="ADAL" clId="{F579D5DD-2B74-4341-B1BB-8022A68300CC}" dt="2024-11-22T00:58:14.797" v="155"/>
      <pc:docMkLst>
        <pc:docMk/>
      </pc:docMkLst>
      <pc:sldChg chg="modSp mod">
        <pc:chgData name="Miral Vachhani" userId="d2d5b67e-a9a7-4805-80d9-c1f59aebf803" providerId="ADAL" clId="{F579D5DD-2B74-4341-B1BB-8022A68300CC}" dt="2024-11-22T00:45:42.247" v="5"/>
        <pc:sldMkLst>
          <pc:docMk/>
          <pc:sldMk cId="1193283968" sldId="256"/>
        </pc:sldMkLst>
      </pc:sldChg>
      <pc:sldChg chg="addSp delSp modSp mod">
        <pc:chgData name="Miral Vachhani" userId="d2d5b67e-a9a7-4805-80d9-c1f59aebf803" providerId="ADAL" clId="{F579D5DD-2B74-4341-B1BB-8022A68300CC}" dt="2024-11-22T00:58:14.797" v="155"/>
        <pc:sldMkLst>
          <pc:docMk/>
          <pc:sldMk cId="695141167" sldId="261"/>
        </pc:sldMkLst>
      </pc:sldChg>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9:41.985" v="102"/>
      <pc:docMkLst>
        <pc:docMk/>
      </pc:docMkLst>
    </pc:docChg>
  </pc:docChgLst>
  <pc:docChgLst>
    <pc:chgData name="Natasha Doherty" userId="2f65fbf4-2eeb-41a6-a4bf-8744b8cf020e" providerId="ADAL" clId="{817070BD-BF32-4AE9-84B3-79F71123E8C2}"/>
    <pc:docChg chg="undo custSel addSld delSld modSld delMainMaster">
      <pc:chgData name="Natasha Doherty" userId="2f65fbf4-2eeb-41a6-a4bf-8744b8cf020e" providerId="ADAL" clId="{817070BD-BF32-4AE9-84B3-79F71123E8C2}" dt="2025-05-15T06:31:51.139" v="3036" actId="20577"/>
      <pc:docMkLst>
        <pc:docMk/>
      </pc:docMkLst>
      <pc:sldChg chg="modSp add mod">
        <pc:chgData name="Natasha Doherty" userId="2f65fbf4-2eeb-41a6-a4bf-8744b8cf020e" providerId="ADAL" clId="{817070BD-BF32-4AE9-84B3-79F71123E8C2}" dt="2025-05-15T06:31:51.139" v="3036" actId="20577"/>
        <pc:sldMkLst>
          <pc:docMk/>
          <pc:sldMk cId="4010778841" sldId="258"/>
        </pc:sldMkLst>
        <pc:spChg chg="mod">
          <ac:chgData name="Natasha Doherty" userId="2f65fbf4-2eeb-41a6-a4bf-8744b8cf020e" providerId="ADAL" clId="{817070BD-BF32-4AE9-84B3-79F71123E8C2}" dt="2025-05-15T06:31:51.139" v="3036" actId="20577"/>
          <ac:spMkLst>
            <pc:docMk/>
            <pc:sldMk cId="4010778841" sldId="258"/>
            <ac:spMk id="6" creationId="{8560EDDC-0868-58D9-AFE7-E2BC68C506AF}"/>
          </ac:spMkLst>
        </pc:spChg>
        <pc:graphicFrameChg chg="mod modGraphic">
          <ac:chgData name="Natasha Doherty" userId="2f65fbf4-2eeb-41a6-a4bf-8744b8cf020e" providerId="ADAL" clId="{817070BD-BF32-4AE9-84B3-79F71123E8C2}" dt="2025-04-11T01:35:45.061" v="111"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817070BD-BF32-4AE9-84B3-79F71123E8C2}" dt="2025-04-11T01:34:06.706" v="91" actId="207"/>
          <ac:graphicFrameMkLst>
            <pc:docMk/>
            <pc:sldMk cId="4010778841" sldId="258"/>
            <ac:graphicFrameMk id="10" creationId="{8D5CF778-B64A-6CF9-E15E-9145AFD49A27}"/>
          </ac:graphicFrameMkLst>
        </pc:graphicFrameChg>
        <pc:graphicFrameChg chg="modGraphic">
          <ac:chgData name="Natasha Doherty" userId="2f65fbf4-2eeb-41a6-a4bf-8744b8cf020e" providerId="ADAL" clId="{817070BD-BF32-4AE9-84B3-79F71123E8C2}" dt="2025-04-11T01:32:47.524" v="55" actId="20577"/>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817070BD-BF32-4AE9-84B3-79F71123E8C2}" dt="2025-04-11T01:37:08.568" v="127" actId="47"/>
        <pc:sldMkLst>
          <pc:docMk/>
          <pc:sldMk cId="695141167" sldId="261"/>
        </pc:sldMkLst>
      </pc:sldChg>
      <pc:sldChg chg="addSp delSp modSp add mod">
        <pc:chgData name="Natasha Doherty" userId="2f65fbf4-2eeb-41a6-a4bf-8744b8cf020e" providerId="ADAL" clId="{817070BD-BF32-4AE9-84B3-79F71123E8C2}" dt="2025-05-15T06:31:45.683" v="3033" actId="20577"/>
        <pc:sldMkLst>
          <pc:docMk/>
          <pc:sldMk cId="3850832147" sldId="262"/>
        </pc:sldMkLst>
        <pc:spChg chg="add mod">
          <ac:chgData name="Natasha Doherty" userId="2f65fbf4-2eeb-41a6-a4bf-8744b8cf020e" providerId="ADAL" clId="{817070BD-BF32-4AE9-84B3-79F71123E8C2}" dt="2025-04-11T01:37:41.873" v="129" actId="2085"/>
          <ac:spMkLst>
            <pc:docMk/>
            <pc:sldMk cId="3850832147" sldId="262"/>
            <ac:spMk id="3" creationId="{41953F5E-0B13-10EF-1B47-644F3422726D}"/>
          </ac:spMkLst>
        </pc:spChg>
        <pc:spChg chg="mod">
          <ac:chgData name="Natasha Doherty" userId="2f65fbf4-2eeb-41a6-a4bf-8744b8cf020e" providerId="ADAL" clId="{817070BD-BF32-4AE9-84B3-79F71123E8C2}" dt="2025-05-15T06:31:45.683" v="3033" actId="20577"/>
          <ac:spMkLst>
            <pc:docMk/>
            <pc:sldMk cId="3850832147" sldId="262"/>
            <ac:spMk id="6" creationId="{7CC0E5F3-D219-BF9F-BFBB-62A7C90FE7B1}"/>
          </ac:spMkLst>
        </pc:spChg>
        <pc:spChg chg="add mod">
          <ac:chgData name="Natasha Doherty" userId="2f65fbf4-2eeb-41a6-a4bf-8744b8cf020e" providerId="ADAL" clId="{817070BD-BF32-4AE9-84B3-79F71123E8C2}" dt="2025-04-11T01:36:42.741" v="124"/>
          <ac:spMkLst>
            <pc:docMk/>
            <pc:sldMk cId="3850832147" sldId="262"/>
            <ac:spMk id="7" creationId="{92D27701-D379-F88B-6AA3-2FD9CF0A2339}"/>
          </ac:spMkLst>
        </pc:spChg>
        <pc:spChg chg="add mod">
          <ac:chgData name="Natasha Doherty" userId="2f65fbf4-2eeb-41a6-a4bf-8744b8cf020e" providerId="ADAL" clId="{817070BD-BF32-4AE9-84B3-79F71123E8C2}" dt="2025-04-11T01:37:57.472" v="132" actId="207"/>
          <ac:spMkLst>
            <pc:docMk/>
            <pc:sldMk cId="3850832147" sldId="262"/>
            <ac:spMk id="16" creationId="{91C270B7-41A1-DCAF-EDEB-AA647E30838D}"/>
          </ac:spMkLst>
        </pc:spChg>
        <pc:picChg chg="mod">
          <ac:chgData name="Natasha Doherty" userId="2f65fbf4-2eeb-41a6-a4bf-8744b8cf020e" providerId="ADAL" clId="{817070BD-BF32-4AE9-84B3-79F71123E8C2}" dt="2025-04-11T01:36:17.311" v="117" actId="14100"/>
          <ac:picMkLst>
            <pc:docMk/>
            <pc:sldMk cId="3850832147" sldId="262"/>
            <ac:picMk id="8" creationId="{2A40A5B4-7F7C-943B-8D28-F072C3382B5E}"/>
          </ac:picMkLst>
        </pc:picChg>
      </pc:sldChg>
      <pc:sldChg chg="addSp delSp modSp add mod">
        <pc:chgData name="Natasha Doherty" userId="2f65fbf4-2eeb-41a6-a4bf-8744b8cf020e" providerId="ADAL" clId="{817070BD-BF32-4AE9-84B3-79F71123E8C2}" dt="2025-05-15T06:31:39.197" v="3030" actId="20577"/>
        <pc:sldMkLst>
          <pc:docMk/>
          <pc:sldMk cId="2166492325" sldId="263"/>
        </pc:sldMkLst>
        <pc:spChg chg="del">
          <ac:chgData name="Natasha Doherty" userId="2f65fbf4-2eeb-41a6-a4bf-8744b8cf020e" providerId="ADAL" clId="{817070BD-BF32-4AE9-84B3-79F71123E8C2}" dt="2025-05-14T20:59:00.981" v="138" actId="478"/>
          <ac:spMkLst>
            <pc:docMk/>
            <pc:sldMk cId="2166492325" sldId="263"/>
            <ac:spMk id="3" creationId="{B8C11302-F785-FD02-2818-9D5AA296D019}"/>
          </ac:spMkLst>
        </pc:spChg>
        <pc:spChg chg="add mod">
          <ac:chgData name="Natasha Doherty" userId="2f65fbf4-2eeb-41a6-a4bf-8744b8cf020e" providerId="ADAL" clId="{817070BD-BF32-4AE9-84B3-79F71123E8C2}" dt="2025-05-14T21:02:36.342" v="174" actId="20577"/>
          <ac:spMkLst>
            <pc:docMk/>
            <pc:sldMk cId="2166492325" sldId="263"/>
            <ac:spMk id="5" creationId="{7A4A9CAF-21FC-E6F2-B4D0-5D8658A0B0D3}"/>
          </ac:spMkLst>
        </pc:spChg>
        <pc:spChg chg="mod">
          <ac:chgData name="Natasha Doherty" userId="2f65fbf4-2eeb-41a6-a4bf-8744b8cf020e" providerId="ADAL" clId="{817070BD-BF32-4AE9-84B3-79F71123E8C2}" dt="2025-05-15T06:31:39.197" v="3030" actId="20577"/>
          <ac:spMkLst>
            <pc:docMk/>
            <pc:sldMk cId="2166492325" sldId="263"/>
            <ac:spMk id="6" creationId="{EFCA987B-064A-AB73-40B1-99EE67892728}"/>
          </ac:spMkLst>
        </pc:spChg>
        <pc:spChg chg="del">
          <ac:chgData name="Natasha Doherty" userId="2f65fbf4-2eeb-41a6-a4bf-8744b8cf020e" providerId="ADAL" clId="{817070BD-BF32-4AE9-84B3-79F71123E8C2}" dt="2025-05-14T20:58:59.482" v="137" actId="478"/>
          <ac:spMkLst>
            <pc:docMk/>
            <pc:sldMk cId="2166492325" sldId="263"/>
            <ac:spMk id="7" creationId="{3995588F-6117-59F5-5DC4-2F4478C52C23}"/>
          </ac:spMkLst>
        </pc:spChg>
        <pc:spChg chg="del">
          <ac:chgData name="Natasha Doherty" userId="2f65fbf4-2eeb-41a6-a4bf-8744b8cf020e" providerId="ADAL" clId="{817070BD-BF32-4AE9-84B3-79F71123E8C2}" dt="2025-05-14T20:58:56.361" v="136" actId="478"/>
          <ac:spMkLst>
            <pc:docMk/>
            <pc:sldMk cId="2166492325" sldId="263"/>
            <ac:spMk id="16" creationId="{A4D39C78-AC64-CBB0-50FE-3D8290DA1DD2}"/>
          </ac:spMkLst>
        </pc:spChg>
      </pc:sldChg>
      <pc:sldChg chg="addSp delSp modSp add mod">
        <pc:chgData name="Natasha Doherty" userId="2f65fbf4-2eeb-41a6-a4bf-8744b8cf020e" providerId="ADAL" clId="{817070BD-BF32-4AE9-84B3-79F71123E8C2}" dt="2025-05-15T06:31:29.417" v="3025" actId="20577"/>
        <pc:sldMkLst>
          <pc:docMk/>
          <pc:sldMk cId="2269554467" sldId="264"/>
        </pc:sldMkLst>
        <pc:spChg chg="add mod">
          <ac:chgData name="Natasha Doherty" userId="2f65fbf4-2eeb-41a6-a4bf-8744b8cf020e" providerId="ADAL" clId="{817070BD-BF32-4AE9-84B3-79F71123E8C2}" dt="2025-05-15T06:14:38.097" v="1708" actId="20577"/>
          <ac:spMkLst>
            <pc:docMk/>
            <pc:sldMk cId="2269554467" sldId="264"/>
            <ac:spMk id="4" creationId="{5169EF85-D66D-B1C9-A8AD-FADE884B0119}"/>
          </ac:spMkLst>
        </pc:spChg>
        <pc:spChg chg="del">
          <ac:chgData name="Natasha Doherty" userId="2f65fbf4-2eeb-41a6-a4bf-8744b8cf020e" providerId="ADAL" clId="{817070BD-BF32-4AE9-84B3-79F71123E8C2}" dt="2025-05-14T21:02:51.711" v="176" actId="478"/>
          <ac:spMkLst>
            <pc:docMk/>
            <pc:sldMk cId="2269554467" sldId="264"/>
            <ac:spMk id="5" creationId="{76891F84-C08F-4D0C-4120-3FA187AC3BB0}"/>
          </ac:spMkLst>
        </pc:spChg>
        <pc:spChg chg="mod">
          <ac:chgData name="Natasha Doherty" userId="2f65fbf4-2eeb-41a6-a4bf-8744b8cf020e" providerId="ADAL" clId="{817070BD-BF32-4AE9-84B3-79F71123E8C2}" dt="2025-05-15T06:31:29.417" v="3025" actId="20577"/>
          <ac:spMkLst>
            <pc:docMk/>
            <pc:sldMk cId="2269554467" sldId="264"/>
            <ac:spMk id="6" creationId="{303E4F24-A46C-15BE-0A57-9B7834D57FC7}"/>
          </ac:spMkLst>
        </pc:spChg>
        <pc:spChg chg="add mod">
          <ac:chgData name="Natasha Doherty" userId="2f65fbf4-2eeb-41a6-a4bf-8744b8cf020e" providerId="ADAL" clId="{817070BD-BF32-4AE9-84B3-79F71123E8C2}" dt="2025-05-14T21:04:00.211" v="231" actId="1076"/>
          <ac:spMkLst>
            <pc:docMk/>
            <pc:sldMk cId="2269554467" sldId="264"/>
            <ac:spMk id="7" creationId="{C31315FA-B6C7-4306-58C2-EC445318472B}"/>
          </ac:spMkLst>
        </pc:spChg>
        <pc:spChg chg="add mod">
          <ac:chgData name="Natasha Doherty" userId="2f65fbf4-2eeb-41a6-a4bf-8744b8cf020e" providerId="ADAL" clId="{817070BD-BF32-4AE9-84B3-79F71123E8C2}" dt="2025-05-14T21:04:00.211" v="231" actId="1076"/>
          <ac:spMkLst>
            <pc:docMk/>
            <pc:sldMk cId="2269554467" sldId="264"/>
            <ac:spMk id="9" creationId="{7BFF5E86-594A-9D4E-06BE-17160DD6C359}"/>
          </ac:spMkLst>
        </pc:spChg>
        <pc:graphicFrameChg chg="add mod modGraphic">
          <ac:chgData name="Natasha Doherty" userId="2f65fbf4-2eeb-41a6-a4bf-8744b8cf020e" providerId="ADAL" clId="{817070BD-BF32-4AE9-84B3-79F71123E8C2}" dt="2025-05-15T06:14:36.299" v="1707" actId="1076"/>
          <ac:graphicFrameMkLst>
            <pc:docMk/>
            <pc:sldMk cId="2269554467" sldId="264"/>
            <ac:graphicFrameMk id="10" creationId="{AF6B1832-CB91-0156-11D1-93158FFC9201}"/>
          </ac:graphicFrameMkLst>
        </pc:graphicFrameChg>
        <pc:graphicFrameChg chg="add mod">
          <ac:chgData name="Natasha Doherty" userId="2f65fbf4-2eeb-41a6-a4bf-8744b8cf020e" providerId="ADAL" clId="{817070BD-BF32-4AE9-84B3-79F71123E8C2}" dt="2025-05-14T21:08:19.267" v="317" actId="1076"/>
          <ac:graphicFrameMkLst>
            <pc:docMk/>
            <pc:sldMk cId="2269554467" sldId="264"/>
            <ac:graphicFrameMk id="11" creationId="{200A12F6-B1E5-2003-81D7-3CA45A6213BA}"/>
          </ac:graphicFrameMkLst>
        </pc:graphicFrameChg>
      </pc:sldChg>
      <pc:sldChg chg="modSp add mod">
        <pc:chgData name="Natasha Doherty" userId="2f65fbf4-2eeb-41a6-a4bf-8744b8cf020e" providerId="ADAL" clId="{817070BD-BF32-4AE9-84B3-79F71123E8C2}" dt="2025-05-15T06:31:21.500" v="3020" actId="20577"/>
        <pc:sldMkLst>
          <pc:docMk/>
          <pc:sldMk cId="3427620087" sldId="265"/>
        </pc:sldMkLst>
        <pc:spChg chg="mod">
          <ac:chgData name="Natasha Doherty" userId="2f65fbf4-2eeb-41a6-a4bf-8744b8cf020e" providerId="ADAL" clId="{817070BD-BF32-4AE9-84B3-79F71123E8C2}" dt="2025-05-15T06:14:59.697" v="1712" actId="404"/>
          <ac:spMkLst>
            <pc:docMk/>
            <pc:sldMk cId="3427620087" sldId="265"/>
            <ac:spMk id="4" creationId="{57437A08-52DC-FF7B-7B19-F3E5E37D4D91}"/>
          </ac:spMkLst>
        </pc:spChg>
        <pc:spChg chg="mod">
          <ac:chgData name="Natasha Doherty" userId="2f65fbf4-2eeb-41a6-a4bf-8744b8cf020e" providerId="ADAL" clId="{817070BD-BF32-4AE9-84B3-79F71123E8C2}" dt="2025-05-15T06:31:21.500" v="3020" actId="20577"/>
          <ac:spMkLst>
            <pc:docMk/>
            <pc:sldMk cId="3427620087" sldId="265"/>
            <ac:spMk id="6" creationId="{F63AE544-F068-0BDA-1F24-8FC752DBF890}"/>
          </ac:spMkLst>
        </pc:spChg>
        <pc:graphicFrameChg chg="mod">
          <ac:chgData name="Natasha Doherty" userId="2f65fbf4-2eeb-41a6-a4bf-8744b8cf020e" providerId="ADAL" clId="{817070BD-BF32-4AE9-84B3-79F71123E8C2}" dt="2025-05-14T21:10:40.742" v="364" actId="1076"/>
          <ac:graphicFrameMkLst>
            <pc:docMk/>
            <pc:sldMk cId="3427620087" sldId="265"/>
            <ac:graphicFrameMk id="10" creationId="{23494E4D-BFC4-49A9-C433-F7C5C145F8E4}"/>
          </ac:graphicFrameMkLst>
        </pc:graphicFrameChg>
        <pc:graphicFrameChg chg="mod">
          <ac:chgData name="Natasha Doherty" userId="2f65fbf4-2eeb-41a6-a4bf-8744b8cf020e" providerId="ADAL" clId="{817070BD-BF32-4AE9-84B3-79F71123E8C2}" dt="2025-05-14T21:10:57.024" v="368" actId="1076"/>
          <ac:graphicFrameMkLst>
            <pc:docMk/>
            <pc:sldMk cId="3427620087" sldId="265"/>
            <ac:graphicFrameMk id="11" creationId="{6C9D6A2D-08F2-4046-347F-B2031CF90661}"/>
          </ac:graphicFrameMkLst>
        </pc:graphicFrameChg>
      </pc:sldChg>
      <pc:sldChg chg="modSp add mod">
        <pc:chgData name="Natasha Doherty" userId="2f65fbf4-2eeb-41a6-a4bf-8744b8cf020e" providerId="ADAL" clId="{817070BD-BF32-4AE9-84B3-79F71123E8C2}" dt="2025-05-15T06:31:12.208" v="3015" actId="20577"/>
        <pc:sldMkLst>
          <pc:docMk/>
          <pc:sldMk cId="394698788" sldId="266"/>
        </pc:sldMkLst>
        <pc:spChg chg="mod">
          <ac:chgData name="Natasha Doherty" userId="2f65fbf4-2eeb-41a6-a4bf-8744b8cf020e" providerId="ADAL" clId="{817070BD-BF32-4AE9-84B3-79F71123E8C2}" dt="2025-05-14T21:14:11.577" v="445" actId="20577"/>
          <ac:spMkLst>
            <pc:docMk/>
            <pc:sldMk cId="394698788" sldId="266"/>
            <ac:spMk id="4" creationId="{83849EE0-6A4C-4096-8685-960502E9C979}"/>
          </ac:spMkLst>
        </pc:spChg>
        <pc:spChg chg="mod">
          <ac:chgData name="Natasha Doherty" userId="2f65fbf4-2eeb-41a6-a4bf-8744b8cf020e" providerId="ADAL" clId="{817070BD-BF32-4AE9-84B3-79F71123E8C2}" dt="2025-05-15T06:31:12.208" v="3015" actId="20577"/>
          <ac:spMkLst>
            <pc:docMk/>
            <pc:sldMk cId="394698788" sldId="266"/>
            <ac:spMk id="6" creationId="{8EFAFAE0-75DE-878C-9657-E6BA90E34EE6}"/>
          </ac:spMkLst>
        </pc:spChg>
        <pc:spChg chg="mod">
          <ac:chgData name="Natasha Doherty" userId="2f65fbf4-2eeb-41a6-a4bf-8744b8cf020e" providerId="ADAL" clId="{817070BD-BF32-4AE9-84B3-79F71123E8C2}" dt="2025-05-14T21:11:16.363" v="397" actId="20577"/>
          <ac:spMkLst>
            <pc:docMk/>
            <pc:sldMk cId="394698788" sldId="266"/>
            <ac:spMk id="9" creationId="{82BD60D9-0E49-9E89-AF05-C739323ECBAF}"/>
          </ac:spMkLst>
        </pc:spChg>
        <pc:graphicFrameChg chg="mod modGraphic">
          <ac:chgData name="Natasha Doherty" userId="2f65fbf4-2eeb-41a6-a4bf-8744b8cf020e" providerId="ADAL" clId="{817070BD-BF32-4AE9-84B3-79F71123E8C2}" dt="2025-05-14T21:14:15.369" v="446" actId="1076"/>
          <ac:graphicFrameMkLst>
            <pc:docMk/>
            <pc:sldMk cId="394698788" sldId="266"/>
            <ac:graphicFrameMk id="10" creationId="{20061B0F-29E4-9335-D2D4-EAEC0727851C}"/>
          </ac:graphicFrameMkLst>
        </pc:graphicFrameChg>
        <pc:graphicFrameChg chg="mod">
          <ac:chgData name="Natasha Doherty" userId="2f65fbf4-2eeb-41a6-a4bf-8744b8cf020e" providerId="ADAL" clId="{817070BD-BF32-4AE9-84B3-79F71123E8C2}" dt="2025-05-14T21:14:18.419" v="447" actId="1076"/>
          <ac:graphicFrameMkLst>
            <pc:docMk/>
            <pc:sldMk cId="394698788" sldId="266"/>
            <ac:graphicFrameMk id="11" creationId="{0835A963-B8DF-9475-0417-B68DC41BD0CB}"/>
          </ac:graphicFrameMkLst>
        </pc:graphicFrameChg>
      </pc:sldChg>
      <pc:sldChg chg="modSp add mod">
        <pc:chgData name="Natasha Doherty" userId="2f65fbf4-2eeb-41a6-a4bf-8744b8cf020e" providerId="ADAL" clId="{817070BD-BF32-4AE9-84B3-79F71123E8C2}" dt="2025-05-15T06:30:45.247" v="3010" actId="20577"/>
        <pc:sldMkLst>
          <pc:docMk/>
          <pc:sldMk cId="3802111320" sldId="267"/>
        </pc:sldMkLst>
        <pc:spChg chg="mod">
          <ac:chgData name="Natasha Doherty" userId="2f65fbf4-2eeb-41a6-a4bf-8744b8cf020e" providerId="ADAL" clId="{817070BD-BF32-4AE9-84B3-79F71123E8C2}" dt="2025-05-15T06:14:02.534" v="1698" actId="6549"/>
          <ac:spMkLst>
            <pc:docMk/>
            <pc:sldMk cId="3802111320" sldId="267"/>
            <ac:spMk id="4" creationId="{A5CE2CAB-1D7C-57DD-8B1A-495D7F6A94FC}"/>
          </ac:spMkLst>
        </pc:spChg>
        <pc:spChg chg="mod">
          <ac:chgData name="Natasha Doherty" userId="2f65fbf4-2eeb-41a6-a4bf-8744b8cf020e" providerId="ADAL" clId="{817070BD-BF32-4AE9-84B3-79F71123E8C2}" dt="2025-05-15T06:30:45.247" v="3010" actId="20577"/>
          <ac:spMkLst>
            <pc:docMk/>
            <pc:sldMk cId="3802111320" sldId="267"/>
            <ac:spMk id="6" creationId="{AB5A5A8F-97A3-260D-8D3B-CEC8844DEAE7}"/>
          </ac:spMkLst>
        </pc:spChg>
        <pc:graphicFrameChg chg="mod">
          <ac:chgData name="Natasha Doherty" userId="2f65fbf4-2eeb-41a6-a4bf-8744b8cf020e" providerId="ADAL" clId="{817070BD-BF32-4AE9-84B3-79F71123E8C2}" dt="2025-05-15T06:03:36.543" v="775" actId="1076"/>
          <ac:graphicFrameMkLst>
            <pc:docMk/>
            <pc:sldMk cId="3802111320" sldId="267"/>
            <ac:graphicFrameMk id="10" creationId="{49506763-ABF9-58A4-0F01-5EDB95B2C099}"/>
          </ac:graphicFrameMkLst>
        </pc:graphicFrameChg>
        <pc:graphicFrameChg chg="mod">
          <ac:chgData name="Natasha Doherty" userId="2f65fbf4-2eeb-41a6-a4bf-8744b8cf020e" providerId="ADAL" clId="{817070BD-BF32-4AE9-84B3-79F71123E8C2}" dt="2025-05-15T06:03:21.524" v="772" actId="1076"/>
          <ac:graphicFrameMkLst>
            <pc:docMk/>
            <pc:sldMk cId="3802111320" sldId="267"/>
            <ac:graphicFrameMk id="11" creationId="{16499F9E-B6E1-B3FC-B012-D967F1A760CB}"/>
          </ac:graphicFrameMkLst>
        </pc:graphicFrameChg>
      </pc:sldChg>
      <pc:sldChg chg="modSp add mod">
        <pc:chgData name="Natasha Doherty" userId="2f65fbf4-2eeb-41a6-a4bf-8744b8cf020e" providerId="ADAL" clId="{817070BD-BF32-4AE9-84B3-79F71123E8C2}" dt="2025-05-15T06:30:38.368" v="3005" actId="20577"/>
        <pc:sldMkLst>
          <pc:docMk/>
          <pc:sldMk cId="239235691" sldId="268"/>
        </pc:sldMkLst>
        <pc:spChg chg="mod">
          <ac:chgData name="Natasha Doherty" userId="2f65fbf4-2eeb-41a6-a4bf-8744b8cf020e" providerId="ADAL" clId="{817070BD-BF32-4AE9-84B3-79F71123E8C2}" dt="2025-05-15T06:15:22.727" v="1715" actId="404"/>
          <ac:spMkLst>
            <pc:docMk/>
            <pc:sldMk cId="239235691" sldId="268"/>
            <ac:spMk id="4" creationId="{695DD833-2D76-0664-2DF5-D99E208202C7}"/>
          </ac:spMkLst>
        </pc:spChg>
        <pc:spChg chg="mod">
          <ac:chgData name="Natasha Doherty" userId="2f65fbf4-2eeb-41a6-a4bf-8744b8cf020e" providerId="ADAL" clId="{817070BD-BF32-4AE9-84B3-79F71123E8C2}" dt="2025-05-15T06:30:38.368" v="3005" actId="20577"/>
          <ac:spMkLst>
            <pc:docMk/>
            <pc:sldMk cId="239235691" sldId="268"/>
            <ac:spMk id="6" creationId="{FE7C8DB6-9F88-D197-B37A-A9DE3675A647}"/>
          </ac:spMkLst>
        </pc:spChg>
        <pc:spChg chg="mod">
          <ac:chgData name="Natasha Doherty" userId="2f65fbf4-2eeb-41a6-a4bf-8744b8cf020e" providerId="ADAL" clId="{817070BD-BF32-4AE9-84B3-79F71123E8C2}" dt="2025-05-14T21:15:26.091" v="474" actId="313"/>
          <ac:spMkLst>
            <pc:docMk/>
            <pc:sldMk cId="239235691" sldId="268"/>
            <ac:spMk id="9" creationId="{A8A40F8D-73DF-CACC-A4EF-94D33622B353}"/>
          </ac:spMkLst>
        </pc:spChg>
        <pc:graphicFrameChg chg="mod">
          <ac:chgData name="Natasha Doherty" userId="2f65fbf4-2eeb-41a6-a4bf-8744b8cf020e" providerId="ADAL" clId="{817070BD-BF32-4AE9-84B3-79F71123E8C2}" dt="2025-05-15T05:59:11.062" v="706" actId="1076"/>
          <ac:graphicFrameMkLst>
            <pc:docMk/>
            <pc:sldMk cId="239235691" sldId="268"/>
            <ac:graphicFrameMk id="10" creationId="{108785E1-E0BF-27D4-DBEC-7C46D664CB2A}"/>
          </ac:graphicFrameMkLst>
        </pc:graphicFrameChg>
        <pc:graphicFrameChg chg="mod">
          <ac:chgData name="Natasha Doherty" userId="2f65fbf4-2eeb-41a6-a4bf-8744b8cf020e" providerId="ADAL" clId="{817070BD-BF32-4AE9-84B3-79F71123E8C2}" dt="2025-05-15T05:59:15.215" v="707" actId="1076"/>
          <ac:graphicFrameMkLst>
            <pc:docMk/>
            <pc:sldMk cId="239235691" sldId="268"/>
            <ac:graphicFrameMk id="11" creationId="{A19FFD5E-BADC-D94E-42BB-FED868A274F1}"/>
          </ac:graphicFrameMkLst>
        </pc:graphicFrameChg>
      </pc:sldChg>
      <pc:sldChg chg="delSp modSp add mod">
        <pc:chgData name="Natasha Doherty" userId="2f65fbf4-2eeb-41a6-a4bf-8744b8cf020e" providerId="ADAL" clId="{817070BD-BF32-4AE9-84B3-79F71123E8C2}" dt="2025-05-15T06:30:30.297" v="3000" actId="20577"/>
        <pc:sldMkLst>
          <pc:docMk/>
          <pc:sldMk cId="558049084" sldId="269"/>
        </pc:sldMkLst>
        <pc:spChg chg="mod">
          <ac:chgData name="Natasha Doherty" userId="2f65fbf4-2eeb-41a6-a4bf-8744b8cf020e" providerId="ADAL" clId="{817070BD-BF32-4AE9-84B3-79F71123E8C2}" dt="2025-05-15T05:54:46.149" v="656" actId="20577"/>
          <ac:spMkLst>
            <pc:docMk/>
            <pc:sldMk cId="558049084" sldId="269"/>
            <ac:spMk id="4" creationId="{78E1E57E-782A-657E-23DB-9F7C0ADFA126}"/>
          </ac:spMkLst>
        </pc:spChg>
        <pc:spChg chg="mod">
          <ac:chgData name="Natasha Doherty" userId="2f65fbf4-2eeb-41a6-a4bf-8744b8cf020e" providerId="ADAL" clId="{817070BD-BF32-4AE9-84B3-79F71123E8C2}" dt="2025-05-15T06:30:30.297" v="3000" actId="20577"/>
          <ac:spMkLst>
            <pc:docMk/>
            <pc:sldMk cId="558049084" sldId="269"/>
            <ac:spMk id="6" creationId="{B6FBAF44-934E-EB5E-45C9-5C0B90599EC5}"/>
          </ac:spMkLst>
        </pc:spChg>
        <pc:graphicFrameChg chg="del">
          <ac:chgData name="Natasha Doherty" userId="2f65fbf4-2eeb-41a6-a4bf-8744b8cf020e" providerId="ADAL" clId="{817070BD-BF32-4AE9-84B3-79F71123E8C2}" dt="2025-05-15T05:54:40.574" v="655" actId="478"/>
          <ac:graphicFrameMkLst>
            <pc:docMk/>
            <pc:sldMk cId="558049084" sldId="269"/>
            <ac:graphicFrameMk id="11" creationId="{BF2EAFC0-E8C2-F099-1DBE-D19588401AAE}"/>
          </ac:graphicFrameMkLst>
        </pc:graphicFrameChg>
      </pc:sldChg>
      <pc:sldChg chg="modSp add mod">
        <pc:chgData name="Natasha Doherty" userId="2f65fbf4-2eeb-41a6-a4bf-8744b8cf020e" providerId="ADAL" clId="{817070BD-BF32-4AE9-84B3-79F71123E8C2}" dt="2025-05-15T06:30:19.640" v="2995" actId="20577"/>
        <pc:sldMkLst>
          <pc:docMk/>
          <pc:sldMk cId="1175521934" sldId="270"/>
        </pc:sldMkLst>
        <pc:spChg chg="mod">
          <ac:chgData name="Natasha Doherty" userId="2f65fbf4-2eeb-41a6-a4bf-8744b8cf020e" providerId="ADAL" clId="{817070BD-BF32-4AE9-84B3-79F71123E8C2}" dt="2025-05-15T06:19:56.687" v="1837" actId="6549"/>
          <ac:spMkLst>
            <pc:docMk/>
            <pc:sldMk cId="1175521934" sldId="270"/>
            <ac:spMk id="4" creationId="{0AB070AD-7E6F-9F1E-F458-313891846B55}"/>
          </ac:spMkLst>
        </pc:spChg>
        <pc:spChg chg="mod">
          <ac:chgData name="Natasha Doherty" userId="2f65fbf4-2eeb-41a6-a4bf-8744b8cf020e" providerId="ADAL" clId="{817070BD-BF32-4AE9-84B3-79F71123E8C2}" dt="2025-05-15T06:30:19.640" v="2995" actId="20577"/>
          <ac:spMkLst>
            <pc:docMk/>
            <pc:sldMk cId="1175521934" sldId="270"/>
            <ac:spMk id="6" creationId="{B915848A-4F46-ED13-27DC-EF80EB6A70A3}"/>
          </ac:spMkLst>
        </pc:spChg>
        <pc:spChg chg="mod">
          <ac:chgData name="Natasha Doherty" userId="2f65fbf4-2eeb-41a6-a4bf-8744b8cf020e" providerId="ADAL" clId="{817070BD-BF32-4AE9-84B3-79F71123E8C2}" dt="2025-05-14T21:16:31.628" v="500" actId="20577"/>
          <ac:spMkLst>
            <pc:docMk/>
            <pc:sldMk cId="1175521934" sldId="270"/>
            <ac:spMk id="9" creationId="{61423AEA-2DF1-7E95-3BF6-CC44F014E4B7}"/>
          </ac:spMkLst>
        </pc:spChg>
        <pc:graphicFrameChg chg="mod modGraphic">
          <ac:chgData name="Natasha Doherty" userId="2f65fbf4-2eeb-41a6-a4bf-8744b8cf020e" providerId="ADAL" clId="{817070BD-BF32-4AE9-84B3-79F71123E8C2}" dt="2025-05-15T06:20:06.318" v="1839" actId="14734"/>
          <ac:graphicFrameMkLst>
            <pc:docMk/>
            <pc:sldMk cId="1175521934" sldId="270"/>
            <ac:graphicFrameMk id="10" creationId="{96F095FA-195F-8594-C778-F39C970014EA}"/>
          </ac:graphicFrameMkLst>
        </pc:graphicFrameChg>
        <pc:graphicFrameChg chg="mod">
          <ac:chgData name="Natasha Doherty" userId="2f65fbf4-2eeb-41a6-a4bf-8744b8cf020e" providerId="ADAL" clId="{817070BD-BF32-4AE9-84B3-79F71123E8C2}" dt="2025-05-15T05:53:13.251" v="619" actId="1076"/>
          <ac:graphicFrameMkLst>
            <pc:docMk/>
            <pc:sldMk cId="1175521934" sldId="270"/>
            <ac:graphicFrameMk id="11" creationId="{EF300AB1-4830-BF36-7B46-0B62F7ECD6A1}"/>
          </ac:graphicFrameMkLst>
        </pc:graphicFrameChg>
      </pc:sldChg>
      <pc:sldChg chg="delSp modSp add mod">
        <pc:chgData name="Natasha Doherty" userId="2f65fbf4-2eeb-41a6-a4bf-8744b8cf020e" providerId="ADAL" clId="{817070BD-BF32-4AE9-84B3-79F71123E8C2}" dt="2025-05-15T06:30:11.509" v="2989" actId="20577"/>
        <pc:sldMkLst>
          <pc:docMk/>
          <pc:sldMk cId="2928045769" sldId="271"/>
        </pc:sldMkLst>
        <pc:spChg chg="mod">
          <ac:chgData name="Natasha Doherty" userId="2f65fbf4-2eeb-41a6-a4bf-8744b8cf020e" providerId="ADAL" clId="{817070BD-BF32-4AE9-84B3-79F71123E8C2}" dt="2025-05-15T05:50:18.848" v="540" actId="20577"/>
          <ac:spMkLst>
            <pc:docMk/>
            <pc:sldMk cId="2928045769" sldId="271"/>
            <ac:spMk id="4" creationId="{B1291543-634E-9FC8-AC0F-EBE64B45CD20}"/>
          </ac:spMkLst>
        </pc:spChg>
        <pc:spChg chg="mod">
          <ac:chgData name="Natasha Doherty" userId="2f65fbf4-2eeb-41a6-a4bf-8744b8cf020e" providerId="ADAL" clId="{817070BD-BF32-4AE9-84B3-79F71123E8C2}" dt="2025-05-15T06:30:11.509" v="2989" actId="20577"/>
          <ac:spMkLst>
            <pc:docMk/>
            <pc:sldMk cId="2928045769" sldId="271"/>
            <ac:spMk id="6" creationId="{6CFAA905-12AC-9EAA-F505-7DAD67DCEF06}"/>
          </ac:spMkLst>
        </pc:spChg>
        <pc:graphicFrameChg chg="del">
          <ac:chgData name="Natasha Doherty" userId="2f65fbf4-2eeb-41a6-a4bf-8744b8cf020e" providerId="ADAL" clId="{817070BD-BF32-4AE9-84B3-79F71123E8C2}" dt="2025-05-15T05:50:27.918" v="541" actId="478"/>
          <ac:graphicFrameMkLst>
            <pc:docMk/>
            <pc:sldMk cId="2928045769" sldId="271"/>
            <ac:graphicFrameMk id="11" creationId="{194C0B45-C8DD-92B6-9CD2-69A1785B9036}"/>
          </ac:graphicFrameMkLst>
        </pc:graphicFrameChg>
      </pc:sldChg>
      <pc:sldChg chg="addSp delSp modSp add mod">
        <pc:chgData name="Natasha Doherty" userId="2f65fbf4-2eeb-41a6-a4bf-8744b8cf020e" providerId="ADAL" clId="{817070BD-BF32-4AE9-84B3-79F71123E8C2}" dt="2025-05-15T06:30:03.214" v="2983" actId="20577"/>
        <pc:sldMkLst>
          <pc:docMk/>
          <pc:sldMk cId="3584985432" sldId="272"/>
        </pc:sldMkLst>
        <pc:spChg chg="del">
          <ac:chgData name="Natasha Doherty" userId="2f65fbf4-2eeb-41a6-a4bf-8744b8cf020e" providerId="ADAL" clId="{817070BD-BF32-4AE9-84B3-79F71123E8C2}" dt="2025-05-15T06:04:33.941" v="829" actId="21"/>
          <ac:spMkLst>
            <pc:docMk/>
            <pc:sldMk cId="3584985432" sldId="272"/>
            <ac:spMk id="4" creationId="{26B102F1-AA20-54D3-8570-99EB8A72CA3E}"/>
          </ac:spMkLst>
        </pc:spChg>
        <pc:spChg chg="mod">
          <ac:chgData name="Natasha Doherty" userId="2f65fbf4-2eeb-41a6-a4bf-8744b8cf020e" providerId="ADAL" clId="{817070BD-BF32-4AE9-84B3-79F71123E8C2}" dt="2025-05-15T06:30:03.214" v="2983" actId="20577"/>
          <ac:spMkLst>
            <pc:docMk/>
            <pc:sldMk cId="3584985432" sldId="272"/>
            <ac:spMk id="6" creationId="{1FC17383-CD12-0AE7-83A4-79D2809D228A}"/>
          </ac:spMkLst>
        </pc:spChg>
        <pc:spChg chg="mod">
          <ac:chgData name="Natasha Doherty" userId="2f65fbf4-2eeb-41a6-a4bf-8744b8cf020e" providerId="ADAL" clId="{817070BD-BF32-4AE9-84B3-79F71123E8C2}" dt="2025-05-15T06:04:21.804" v="828" actId="20577"/>
          <ac:spMkLst>
            <pc:docMk/>
            <pc:sldMk cId="3584985432" sldId="272"/>
            <ac:spMk id="9" creationId="{AA9CA75D-1977-B4D3-641F-7ADCE7240231}"/>
          </ac:spMkLst>
        </pc:spChg>
        <pc:spChg chg="add mod">
          <ac:chgData name="Natasha Doherty" userId="2f65fbf4-2eeb-41a6-a4bf-8744b8cf020e" providerId="ADAL" clId="{817070BD-BF32-4AE9-84B3-79F71123E8C2}" dt="2025-05-15T06:06:34.716" v="999" actId="14100"/>
          <ac:spMkLst>
            <pc:docMk/>
            <pc:sldMk cId="3584985432" sldId="272"/>
            <ac:spMk id="15" creationId="{962E5A31-013C-A550-1716-0962669DA149}"/>
          </ac:spMkLst>
        </pc:spChg>
        <pc:graphicFrameChg chg="mod modGraphic">
          <ac:chgData name="Natasha Doherty" userId="2f65fbf4-2eeb-41a6-a4bf-8744b8cf020e" providerId="ADAL" clId="{817070BD-BF32-4AE9-84B3-79F71123E8C2}" dt="2025-05-15T06:23:08.125" v="1954" actId="255"/>
          <ac:graphicFrameMkLst>
            <pc:docMk/>
            <pc:sldMk cId="3584985432" sldId="272"/>
            <ac:graphicFrameMk id="10" creationId="{F9D5E644-62D6-5E5E-A40F-1B24B23455A5}"/>
          </ac:graphicFrameMkLst>
        </pc:graphicFrameChg>
        <pc:graphicFrameChg chg="del">
          <ac:chgData name="Natasha Doherty" userId="2f65fbf4-2eeb-41a6-a4bf-8744b8cf020e" providerId="ADAL" clId="{817070BD-BF32-4AE9-84B3-79F71123E8C2}" dt="2025-05-15T06:11:48.257" v="1644" actId="478"/>
          <ac:graphicFrameMkLst>
            <pc:docMk/>
            <pc:sldMk cId="3584985432" sldId="272"/>
            <ac:graphicFrameMk id="11" creationId="{96954692-C749-6F50-F0D4-26F32E23CC19}"/>
          </ac:graphicFrameMkLst>
        </pc:graphicFrameChg>
        <pc:graphicFrameChg chg="add mod modGraphic">
          <ac:chgData name="Natasha Doherty" userId="2f65fbf4-2eeb-41a6-a4bf-8744b8cf020e" providerId="ADAL" clId="{817070BD-BF32-4AE9-84B3-79F71123E8C2}" dt="2025-05-15T06:23:12.311" v="1955" actId="255"/>
          <ac:graphicFrameMkLst>
            <pc:docMk/>
            <pc:sldMk cId="3584985432" sldId="272"/>
            <ac:graphicFrameMk id="16" creationId="{E4136523-4BA1-5664-C346-B97E8D7BABFE}"/>
          </ac:graphicFrameMkLst>
        </pc:graphicFrameChg>
        <pc:picChg chg="add del mod">
          <ac:chgData name="Natasha Doherty" userId="2f65fbf4-2eeb-41a6-a4bf-8744b8cf020e" providerId="ADAL" clId="{817070BD-BF32-4AE9-84B3-79F71123E8C2}" dt="2025-05-15T06:17:31.676" v="1773" actId="478"/>
          <ac:picMkLst>
            <pc:docMk/>
            <pc:sldMk cId="3584985432" sldId="272"/>
            <ac:picMk id="5" creationId="{06BBC478-3B84-5DDA-5863-04FE76990432}"/>
          </ac:picMkLst>
        </pc:picChg>
      </pc:sldChg>
      <pc:sldChg chg="addSp delSp add del mod">
        <pc:chgData name="Natasha Doherty" userId="2f65fbf4-2eeb-41a6-a4bf-8744b8cf020e" providerId="ADAL" clId="{817070BD-BF32-4AE9-84B3-79F71123E8C2}" dt="2025-05-15T06:23:18.258" v="1956" actId="47"/>
        <pc:sldMkLst>
          <pc:docMk/>
          <pc:sldMk cId="215917458" sldId="273"/>
        </pc:sldMkLst>
        <pc:spChg chg="del">
          <ac:chgData name="Natasha Doherty" userId="2f65fbf4-2eeb-41a6-a4bf-8744b8cf020e" providerId="ADAL" clId="{817070BD-BF32-4AE9-84B3-79F71123E8C2}" dt="2025-05-14T21:18:04.286" v="507" actId="478"/>
          <ac:spMkLst>
            <pc:docMk/>
            <pc:sldMk cId="215917458" sldId="273"/>
            <ac:spMk id="4" creationId="{9E9A411B-51E5-8C18-0896-B366AE8B2B24}"/>
          </ac:spMkLst>
        </pc:spChg>
        <pc:graphicFrameChg chg="del">
          <ac:chgData name="Natasha Doherty" userId="2f65fbf4-2eeb-41a6-a4bf-8744b8cf020e" providerId="ADAL" clId="{817070BD-BF32-4AE9-84B3-79F71123E8C2}" dt="2025-05-14T21:18:05.381" v="508" actId="478"/>
          <ac:graphicFrameMkLst>
            <pc:docMk/>
            <pc:sldMk cId="215917458" sldId="273"/>
            <ac:graphicFrameMk id="10" creationId="{B98A4D52-9470-7DFB-2FA9-7B373B49B825}"/>
          </ac:graphicFrameMkLst>
        </pc:graphicFrameChg>
        <pc:graphicFrameChg chg="del">
          <ac:chgData name="Natasha Doherty" userId="2f65fbf4-2eeb-41a6-a4bf-8744b8cf020e" providerId="ADAL" clId="{817070BD-BF32-4AE9-84B3-79F71123E8C2}" dt="2025-05-14T21:18:06.527" v="509" actId="478"/>
          <ac:graphicFrameMkLst>
            <pc:docMk/>
            <pc:sldMk cId="215917458" sldId="273"/>
            <ac:graphicFrameMk id="11" creationId="{E56B80F8-D2A2-F65F-9B06-2DBCF0033573}"/>
          </ac:graphicFrameMkLst>
        </pc:graphicFrameChg>
        <pc:picChg chg="del">
          <ac:chgData name="Natasha Doherty" userId="2f65fbf4-2eeb-41a6-a4bf-8744b8cf020e" providerId="ADAL" clId="{817070BD-BF32-4AE9-84B3-79F71123E8C2}" dt="2025-05-14T21:18:01.960" v="506" actId="478"/>
          <ac:picMkLst>
            <pc:docMk/>
            <pc:sldMk cId="215917458" sldId="273"/>
            <ac:picMk id="5" creationId="{077EF3C9-019C-C0A1-EFF9-4A91E5AF7FBC}"/>
          </ac:picMkLst>
        </pc:picChg>
        <pc:picChg chg="add">
          <ac:chgData name="Natasha Doherty" userId="2f65fbf4-2eeb-41a6-a4bf-8744b8cf020e" providerId="ADAL" clId="{817070BD-BF32-4AE9-84B3-79F71123E8C2}" dt="2025-05-14T21:18:17.734" v="510" actId="22"/>
          <ac:picMkLst>
            <pc:docMk/>
            <pc:sldMk cId="215917458" sldId="273"/>
            <ac:picMk id="12" creationId="{E2651236-C886-FCA6-B6B6-AC5850F68338}"/>
          </ac:picMkLst>
        </pc:picChg>
      </pc:sldChg>
      <pc:sldChg chg="addSp delSp modSp add mod">
        <pc:chgData name="Natasha Doherty" userId="2f65fbf4-2eeb-41a6-a4bf-8744b8cf020e" providerId="ADAL" clId="{817070BD-BF32-4AE9-84B3-79F71123E8C2}" dt="2025-05-15T06:29:42.786" v="2971" actId="20577"/>
        <pc:sldMkLst>
          <pc:docMk/>
          <pc:sldMk cId="1362635622" sldId="274"/>
        </pc:sldMkLst>
        <pc:spChg chg="add mod">
          <ac:chgData name="Natasha Doherty" userId="2f65fbf4-2eeb-41a6-a4bf-8744b8cf020e" providerId="ADAL" clId="{817070BD-BF32-4AE9-84B3-79F71123E8C2}" dt="2025-05-15T06:27:10.093" v="2896" actId="255"/>
          <ac:spMkLst>
            <pc:docMk/>
            <pc:sldMk cId="1362635622" sldId="274"/>
            <ac:spMk id="5" creationId="{B7B8FA90-90CE-D382-26E2-09DB0523EB05}"/>
          </ac:spMkLst>
        </pc:spChg>
        <pc:spChg chg="mod">
          <ac:chgData name="Natasha Doherty" userId="2f65fbf4-2eeb-41a6-a4bf-8744b8cf020e" providerId="ADAL" clId="{817070BD-BF32-4AE9-84B3-79F71123E8C2}" dt="2025-05-15T06:29:42.786" v="2971" actId="20577"/>
          <ac:spMkLst>
            <pc:docMk/>
            <pc:sldMk cId="1362635622" sldId="274"/>
            <ac:spMk id="6" creationId="{FD9F48F2-189B-8D28-A797-68CC6C2B97FC}"/>
          </ac:spMkLst>
        </pc:spChg>
        <pc:spChg chg="mod">
          <ac:chgData name="Natasha Doherty" userId="2f65fbf4-2eeb-41a6-a4bf-8744b8cf020e" providerId="ADAL" clId="{817070BD-BF32-4AE9-84B3-79F71123E8C2}" dt="2025-05-15T06:23:38.877" v="1992" actId="20577"/>
          <ac:spMkLst>
            <pc:docMk/>
            <pc:sldMk cId="1362635622" sldId="274"/>
            <ac:spMk id="9" creationId="{F7EC4496-A4A9-2281-AEA9-7084B0EECEF6}"/>
          </ac:spMkLst>
        </pc:spChg>
        <pc:picChg chg="add del mod">
          <ac:chgData name="Natasha Doherty" userId="2f65fbf4-2eeb-41a6-a4bf-8744b8cf020e" providerId="ADAL" clId="{817070BD-BF32-4AE9-84B3-79F71123E8C2}" dt="2025-05-15T06:25:56.737" v="2463" actId="478"/>
          <ac:picMkLst>
            <pc:docMk/>
            <pc:sldMk cId="1362635622" sldId="274"/>
            <ac:picMk id="4" creationId="{EBEC105B-08EC-978F-F8EA-C7EDE0D76352}"/>
          </ac:picMkLst>
        </pc:picChg>
        <pc:picChg chg="del">
          <ac:chgData name="Natasha Doherty" userId="2f65fbf4-2eeb-41a6-a4bf-8744b8cf020e" providerId="ADAL" clId="{817070BD-BF32-4AE9-84B3-79F71123E8C2}" dt="2025-05-14T21:18:25.539" v="512" actId="478"/>
          <ac:picMkLst>
            <pc:docMk/>
            <pc:sldMk cId="1362635622" sldId="274"/>
            <ac:picMk id="12" creationId="{9918AA38-B226-3F19-ECA5-DEFBDD42746F}"/>
          </ac:picMkLst>
        </pc:picChg>
      </pc:sldChg>
      <pc:sldChg chg="addSp delSp modSp add mod">
        <pc:chgData name="Natasha Doherty" userId="2f65fbf4-2eeb-41a6-a4bf-8744b8cf020e" providerId="ADAL" clId="{817070BD-BF32-4AE9-84B3-79F71123E8C2}" dt="2025-05-15T06:29:34.696" v="2965" actId="20577"/>
        <pc:sldMkLst>
          <pc:docMk/>
          <pc:sldMk cId="1455095114" sldId="275"/>
        </pc:sldMkLst>
        <pc:spChg chg="add mod">
          <ac:chgData name="Natasha Doherty" userId="2f65fbf4-2eeb-41a6-a4bf-8744b8cf020e" providerId="ADAL" clId="{817070BD-BF32-4AE9-84B3-79F71123E8C2}" dt="2025-05-15T06:29:20.424" v="2959" actId="15"/>
          <ac:spMkLst>
            <pc:docMk/>
            <pc:sldMk cId="1455095114" sldId="275"/>
            <ac:spMk id="5" creationId="{1EB02EC2-8639-6F51-2218-8CB420DC1BD1}"/>
          </ac:spMkLst>
        </pc:spChg>
        <pc:spChg chg="mod">
          <ac:chgData name="Natasha Doherty" userId="2f65fbf4-2eeb-41a6-a4bf-8744b8cf020e" providerId="ADAL" clId="{817070BD-BF32-4AE9-84B3-79F71123E8C2}" dt="2025-05-15T06:29:34.696" v="2965" actId="20577"/>
          <ac:spMkLst>
            <pc:docMk/>
            <pc:sldMk cId="1455095114" sldId="275"/>
            <ac:spMk id="6" creationId="{813D728C-C135-2EDD-8480-699A21F32CC9}"/>
          </ac:spMkLst>
        </pc:spChg>
        <pc:spChg chg="mod">
          <ac:chgData name="Natasha Doherty" userId="2f65fbf4-2eeb-41a6-a4bf-8744b8cf020e" providerId="ADAL" clId="{817070BD-BF32-4AE9-84B3-79F71123E8C2}" dt="2025-05-15T06:27:44.626" v="2901"/>
          <ac:spMkLst>
            <pc:docMk/>
            <pc:sldMk cId="1455095114" sldId="275"/>
            <ac:spMk id="9" creationId="{B747652F-2902-361A-A849-EA5B7CCC825D}"/>
          </ac:spMkLst>
        </pc:spChg>
        <pc:picChg chg="del">
          <ac:chgData name="Natasha Doherty" userId="2f65fbf4-2eeb-41a6-a4bf-8744b8cf020e" providerId="ADAL" clId="{817070BD-BF32-4AE9-84B3-79F71123E8C2}" dt="2025-05-14T21:19:00.599" v="515" actId="478"/>
          <ac:picMkLst>
            <pc:docMk/>
            <pc:sldMk cId="1455095114" sldId="275"/>
            <ac:picMk id="4" creationId="{4B2A1D26-6C26-F06A-7443-1C6225AC986D}"/>
          </ac:picMkLst>
        </pc:picChg>
      </pc:sldChg>
      <pc:sldChg chg="modSp add mod">
        <pc:chgData name="Natasha Doherty" userId="2f65fbf4-2eeb-41a6-a4bf-8744b8cf020e" providerId="ADAL" clId="{817070BD-BF32-4AE9-84B3-79F71123E8C2}" dt="2025-05-15T06:29:53.948" v="2977" actId="20577"/>
        <pc:sldMkLst>
          <pc:docMk/>
          <pc:sldMk cId="3882058285" sldId="276"/>
        </pc:sldMkLst>
        <pc:spChg chg="mod">
          <ac:chgData name="Natasha Doherty" userId="2f65fbf4-2eeb-41a6-a4bf-8744b8cf020e" providerId="ADAL" clId="{817070BD-BF32-4AE9-84B3-79F71123E8C2}" dt="2025-05-15T06:29:53.948" v="2977" actId="20577"/>
          <ac:spMkLst>
            <pc:docMk/>
            <pc:sldMk cId="3882058285" sldId="276"/>
            <ac:spMk id="6" creationId="{669F3884-BED7-84E3-21EF-2592975DA1A9}"/>
          </ac:spMkLst>
        </pc:spChg>
        <pc:graphicFrameChg chg="mod modGraphic">
          <ac:chgData name="Natasha Doherty" userId="2f65fbf4-2eeb-41a6-a4bf-8744b8cf020e" providerId="ADAL" clId="{817070BD-BF32-4AE9-84B3-79F71123E8C2}" dt="2025-05-15T06:22:33.406" v="1947" actId="122"/>
          <ac:graphicFrameMkLst>
            <pc:docMk/>
            <pc:sldMk cId="3882058285" sldId="276"/>
            <ac:graphicFrameMk id="10" creationId="{576FC527-911A-7E6F-06C6-84B8C7D5A5FF}"/>
          </ac:graphicFrameMkLst>
        </pc:graphicFrameChg>
        <pc:graphicFrameChg chg="mod modGraphic">
          <ac:chgData name="Natasha Doherty" userId="2f65fbf4-2eeb-41a6-a4bf-8744b8cf020e" providerId="ADAL" clId="{817070BD-BF32-4AE9-84B3-79F71123E8C2}" dt="2025-05-15T06:22:30.609" v="1946" actId="122"/>
          <ac:graphicFrameMkLst>
            <pc:docMk/>
            <pc:sldMk cId="3882058285" sldId="276"/>
            <ac:graphicFrameMk id="16" creationId="{0A1F9CF7-B166-FBE7-CFDE-672B13F1DA68}"/>
          </ac:graphicFrameMkLst>
        </pc:graphicFrameChg>
      </pc:sldChg>
      <pc:sldMasterChg chg="del delSldLayout">
        <pc:chgData name="Natasha Doherty" userId="2f65fbf4-2eeb-41a6-a4bf-8744b8cf020e" providerId="ADAL" clId="{817070BD-BF32-4AE9-84B3-79F71123E8C2}" dt="2025-04-11T01:37:08.568" v="127" actId="47"/>
        <pc:sldMasterMkLst>
          <pc:docMk/>
          <pc:sldMasterMk cId="3434789242" sldId="2147483660"/>
        </pc:sldMasterMkLst>
        <pc:sldLayoutChg chg="del">
          <pc:chgData name="Natasha Doherty" userId="2f65fbf4-2eeb-41a6-a4bf-8744b8cf020e" providerId="ADAL" clId="{817070BD-BF32-4AE9-84B3-79F71123E8C2}" dt="2025-04-11T01:37:08.568" v="127" actId="47"/>
          <pc:sldLayoutMkLst>
            <pc:docMk/>
            <pc:sldMasterMk cId="3434789242" sldId="2147483660"/>
            <pc:sldLayoutMk cId="825864330" sldId="2147483661"/>
          </pc:sldLayoutMkLst>
        </pc:sldLayoutChg>
        <pc:sldLayoutChg chg="del">
          <pc:chgData name="Natasha Doherty" userId="2f65fbf4-2eeb-41a6-a4bf-8744b8cf020e" providerId="ADAL" clId="{817070BD-BF32-4AE9-84B3-79F71123E8C2}" dt="2025-04-11T01:37:08.568" v="127" actId="47"/>
          <pc:sldLayoutMkLst>
            <pc:docMk/>
            <pc:sldMasterMk cId="3434789242" sldId="2147483660"/>
            <pc:sldLayoutMk cId="3314585582" sldId="2147483662"/>
          </pc:sldLayoutMkLst>
        </pc:sldLayoutChg>
        <pc:sldLayoutChg chg="del">
          <pc:chgData name="Natasha Doherty" userId="2f65fbf4-2eeb-41a6-a4bf-8744b8cf020e" providerId="ADAL" clId="{817070BD-BF32-4AE9-84B3-79F71123E8C2}" dt="2025-04-11T01:37:08.568" v="127" actId="47"/>
          <pc:sldLayoutMkLst>
            <pc:docMk/>
            <pc:sldMasterMk cId="3434789242" sldId="2147483660"/>
            <pc:sldLayoutMk cId="3744709701" sldId="2147483663"/>
          </pc:sldLayoutMkLst>
        </pc:sldLayoutChg>
        <pc:sldLayoutChg chg="del">
          <pc:chgData name="Natasha Doherty" userId="2f65fbf4-2eeb-41a6-a4bf-8744b8cf020e" providerId="ADAL" clId="{817070BD-BF32-4AE9-84B3-79F71123E8C2}" dt="2025-04-11T01:37:08.568" v="127" actId="47"/>
          <pc:sldLayoutMkLst>
            <pc:docMk/>
            <pc:sldMasterMk cId="3434789242" sldId="2147483660"/>
            <pc:sldLayoutMk cId="1649096904" sldId="2147483664"/>
          </pc:sldLayoutMkLst>
        </pc:sldLayoutChg>
        <pc:sldLayoutChg chg="del">
          <pc:chgData name="Natasha Doherty" userId="2f65fbf4-2eeb-41a6-a4bf-8744b8cf020e" providerId="ADAL" clId="{817070BD-BF32-4AE9-84B3-79F71123E8C2}" dt="2025-04-11T01:37:08.568" v="127" actId="47"/>
          <pc:sldLayoutMkLst>
            <pc:docMk/>
            <pc:sldMasterMk cId="3434789242" sldId="2147483660"/>
            <pc:sldLayoutMk cId="410715995" sldId="2147483665"/>
          </pc:sldLayoutMkLst>
        </pc:sldLayoutChg>
        <pc:sldLayoutChg chg="del">
          <pc:chgData name="Natasha Doherty" userId="2f65fbf4-2eeb-41a6-a4bf-8744b8cf020e" providerId="ADAL" clId="{817070BD-BF32-4AE9-84B3-79F71123E8C2}" dt="2025-04-11T01:37:08.568" v="127" actId="47"/>
          <pc:sldLayoutMkLst>
            <pc:docMk/>
            <pc:sldMasterMk cId="3434789242" sldId="2147483660"/>
            <pc:sldLayoutMk cId="1409344887" sldId="2147483666"/>
          </pc:sldLayoutMkLst>
        </pc:sldLayoutChg>
        <pc:sldLayoutChg chg="del">
          <pc:chgData name="Natasha Doherty" userId="2f65fbf4-2eeb-41a6-a4bf-8744b8cf020e" providerId="ADAL" clId="{817070BD-BF32-4AE9-84B3-79F71123E8C2}" dt="2025-04-11T01:37:08.568" v="127" actId="47"/>
          <pc:sldLayoutMkLst>
            <pc:docMk/>
            <pc:sldMasterMk cId="3434789242" sldId="2147483660"/>
            <pc:sldLayoutMk cId="2157654124" sldId="2147483667"/>
          </pc:sldLayoutMkLst>
        </pc:sldLayoutChg>
        <pc:sldLayoutChg chg="del">
          <pc:chgData name="Natasha Doherty" userId="2f65fbf4-2eeb-41a6-a4bf-8744b8cf020e" providerId="ADAL" clId="{817070BD-BF32-4AE9-84B3-79F71123E8C2}" dt="2025-04-11T01:37:08.568" v="127" actId="47"/>
          <pc:sldLayoutMkLst>
            <pc:docMk/>
            <pc:sldMasterMk cId="3434789242" sldId="2147483660"/>
            <pc:sldLayoutMk cId="4163790652" sldId="2147483668"/>
          </pc:sldLayoutMkLst>
        </pc:sldLayoutChg>
        <pc:sldLayoutChg chg="del">
          <pc:chgData name="Natasha Doherty" userId="2f65fbf4-2eeb-41a6-a4bf-8744b8cf020e" providerId="ADAL" clId="{817070BD-BF32-4AE9-84B3-79F71123E8C2}" dt="2025-04-11T01:37:08.568" v="127" actId="47"/>
          <pc:sldLayoutMkLst>
            <pc:docMk/>
            <pc:sldMasterMk cId="3434789242" sldId="2147483660"/>
            <pc:sldLayoutMk cId="881718190" sldId="2147483669"/>
          </pc:sldLayoutMkLst>
        </pc:sldLayoutChg>
        <pc:sldLayoutChg chg="del">
          <pc:chgData name="Natasha Doherty" userId="2f65fbf4-2eeb-41a6-a4bf-8744b8cf020e" providerId="ADAL" clId="{817070BD-BF32-4AE9-84B3-79F71123E8C2}" dt="2025-04-11T01:37:08.568" v="127" actId="47"/>
          <pc:sldLayoutMkLst>
            <pc:docMk/>
            <pc:sldMasterMk cId="3434789242" sldId="2147483660"/>
            <pc:sldLayoutMk cId="620318782" sldId="2147483670"/>
          </pc:sldLayoutMkLst>
        </pc:sldLayoutChg>
        <pc:sldLayoutChg chg="del">
          <pc:chgData name="Natasha Doherty" userId="2f65fbf4-2eeb-41a6-a4bf-8744b8cf020e" providerId="ADAL" clId="{817070BD-BF32-4AE9-84B3-79F71123E8C2}" dt="2025-04-11T01:37:08.568" v="127" actId="47"/>
          <pc:sldLayoutMkLst>
            <pc:docMk/>
            <pc:sldMasterMk cId="3434789242" sldId="2147483660"/>
            <pc:sldLayoutMk cId="676056550" sldId="2147483671"/>
          </pc:sldLayoutMkLst>
        </pc:sldLayoutChg>
      </pc:sldMaster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docChg>
  </pc:docChgLst>
  <pc:docChgLst>
    <pc:chgData name="Miral Vachhani" userId="d2d5b67e-a9a7-4805-80d9-c1f59aebf803" providerId="ADAL" clId="{3655A97B-465D-49B8-AAA2-5739D57F9A66}"/>
    <pc:docChg chg="custSel modSld">
      <pc:chgData name="Miral Vachhani" userId="d2d5b67e-a9a7-4805-80d9-c1f59aebf803" providerId="ADAL" clId="{3655A97B-465D-49B8-AAA2-5739D57F9A66}" dt="2024-11-21T21:43:17.968" v="50" actId="554"/>
      <pc:docMkLst>
        <pc:docMk/>
      </pc:docMkLst>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DF613BE3-0F83-40C6-8E03-268518E2AF69}"/>
    <pc:docChg chg="custSel modSld">
      <pc:chgData name="Miral Vachhani" userId="d2d5b67e-a9a7-4805-80d9-c1f59aebf803" providerId="ADAL" clId="{DF613BE3-0F83-40C6-8E03-268518E2AF69}" dt="2024-11-22T01:03:28.518" v="29" actId="20577"/>
      <pc:docMkLst>
        <pc:docMk/>
      </pc:docMkLst>
      <pc:sldChg chg="modSp mod">
        <pc:chgData name="Miral Vachhani" userId="d2d5b67e-a9a7-4805-80d9-c1f59aebf803" providerId="ADAL" clId="{DF613BE3-0F83-40C6-8E03-268518E2AF69}" dt="2024-11-22T01:01:54.125" v="1"/>
        <pc:sldMkLst>
          <pc:docMk/>
          <pc:sldMk cId="1193283968" sldId="256"/>
        </pc:sldMkLst>
      </pc:sldChg>
      <pc:sldChg chg="delSp modSp mod">
        <pc:chgData name="Miral Vachhani" userId="d2d5b67e-a9a7-4805-80d9-c1f59aebf803" providerId="ADAL" clId="{DF613BE3-0F83-40C6-8E03-268518E2AF69}" dt="2024-11-22T01:03:28.518" v="29" actId="20577"/>
        <pc:sldMkLst>
          <pc:docMk/>
          <pc:sldMk cId="695141167" sldId="261"/>
        </pc:sldMkLst>
      </pc:sldChg>
    </pc:docChg>
  </pc:docChgLst>
  <pc:docChgLst>
    <pc:chgData name="Miral Vachhani" userId="d2d5b67e-a9a7-4805-80d9-c1f59aebf803" providerId="ADAL" clId="{FAA43381-35AF-40E5-A9F9-75EEFA9F1E88}"/>
    <pc:docChg chg="undo custSel addSld delSld modSld sldOrd">
      <pc:chgData name="Miral Vachhani" userId="d2d5b67e-a9a7-4805-80d9-c1f59aebf803" providerId="ADAL" clId="{FAA43381-35AF-40E5-A9F9-75EEFA9F1E88}" dt="2024-11-22T00:11:25.247" v="1064" actId="2696"/>
      <pc:docMkLst>
        <pc:docMk/>
      </pc:docMkLst>
      <pc:sldChg chg="modSp mod">
        <pc:chgData name="Miral Vachhani" userId="d2d5b67e-a9a7-4805-80d9-c1f59aebf803" providerId="ADAL" clId="{FAA43381-35AF-40E5-A9F9-75EEFA9F1E88}" dt="2024-11-21T22:50:26.605" v="8"/>
        <pc:sldMkLst>
          <pc:docMk/>
          <pc:sldMk cId="1193283968" sldId="256"/>
        </pc:sldMkLst>
      </pc:sldChg>
      <pc:sldChg chg="addSp delSp modSp mod">
        <pc:chgData name="Miral Vachhani" userId="d2d5b67e-a9a7-4805-80d9-c1f59aebf803" providerId="ADAL" clId="{FAA43381-35AF-40E5-A9F9-75EEFA9F1E88}" dt="2024-11-22T00:10:56.448" v="1063" actId="14100"/>
        <pc:sldMkLst>
          <pc:docMk/>
          <pc:sldMk cId="942868540" sldId="259"/>
        </pc:sldMkLst>
      </pc:sldChg>
      <pc:sldChg chg="addSp delSp modSp add del mod ord">
        <pc:chgData name="Miral Vachhani" userId="d2d5b67e-a9a7-4805-80d9-c1f59aebf803" providerId="ADAL" clId="{FAA43381-35AF-40E5-A9F9-75EEFA9F1E88}" dt="2024-11-22T00:11:25.247" v="1064" actId="2696"/>
        <pc:sldMkLst>
          <pc:docMk/>
          <pc:sldMk cId="2287107792" sldId="260"/>
        </pc:sldMkLst>
      </pc:sldChg>
      <pc:sldChg chg="addSp delSp modSp add mod">
        <pc:chgData name="Miral Vachhani" userId="d2d5b67e-a9a7-4805-80d9-c1f59aebf803" providerId="ADAL" clId="{FAA43381-35AF-40E5-A9F9-75EEFA9F1E88}" dt="2024-11-21T23:44:27.461" v="496" actId="478"/>
        <pc:sldMkLst>
          <pc:docMk/>
          <pc:sldMk cId="695141167" sldId="261"/>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d2d5b67e-a9a7-4805-80d9-c1f59aebf803" providerId="ADAL" clId="{6C89F964-C9BD-4840-B3F0-A4B5E88C0B11}"/>
    <pc:docChg chg="modSld">
      <pc:chgData name="Miral Vachhani" userId="d2d5b67e-a9a7-4805-80d9-c1f59aebf803" providerId="ADAL" clId="{6C89F964-C9BD-4840-B3F0-A4B5E88C0B11}" dt="2024-11-22T01:05:42.637" v="26" actId="255"/>
      <pc:docMkLst>
        <pc:docMk/>
      </pc:docMkLst>
      <pc:sldChg chg="modSp mod">
        <pc:chgData name="Miral Vachhani" userId="d2d5b67e-a9a7-4805-80d9-c1f59aebf803" providerId="ADAL" clId="{6C89F964-C9BD-4840-B3F0-A4B5E88C0B11}" dt="2024-11-22T01:05:42.637" v="26" actId="255"/>
        <pc:sldMkLst>
          <pc:docMk/>
          <pc:sldMk cId="695141167" sldId="261"/>
        </pc:sldMkLst>
      </pc:sldChg>
    </pc:docChg>
  </pc:docChgLst>
  <pc:docChgLst>
    <pc:chgData name="Miral Vachhani" userId="d2d5b67e-a9a7-4805-80d9-c1f59aebf803" providerId="ADAL" clId="{8888FCE1-0370-4959-B7D6-0058D2F995A5}"/>
    <pc:docChg chg="custSel modSld">
      <pc:chgData name="Miral Vachhani" userId="d2d5b67e-a9a7-4805-80d9-c1f59aebf803" providerId="ADAL" clId="{8888FCE1-0370-4959-B7D6-0058D2F995A5}" dt="2024-11-21T21:34:22.751" v="170" actId="1076"/>
      <pc:docMkLst>
        <pc:docMk/>
      </pc:docMkLst>
    </pc:docChg>
  </pc:docChgLst>
  <pc:docChgLst>
    <pc:chgData name="Miral Vachhani" userId="d2d5b67e-a9a7-4805-80d9-c1f59aebf803" providerId="ADAL" clId="{18122BF6-0311-4E8B-A5C8-5EE9FA8CEA08}"/>
    <pc:docChg chg="undo custSel modSld">
      <pc:chgData name="Miral Vachhani" userId="d2d5b67e-a9a7-4805-80d9-c1f59aebf803" providerId="ADAL" clId="{18122BF6-0311-4E8B-A5C8-5EE9FA8CEA08}" dt="2024-11-21T06:37:48.337" v="126" actId="1076"/>
      <pc:docMkLst>
        <pc:docMk/>
      </pc:docMkLst>
      <pc:sldChg chg="modSp mod">
        <pc:chgData name="Miral Vachhani" userId="d2d5b67e-a9a7-4805-80d9-c1f59aebf803" providerId="ADAL" clId="{18122BF6-0311-4E8B-A5C8-5EE9FA8CEA08}" dt="2024-11-21T06:31:09.612" v="3"/>
        <pc:sldMkLst>
          <pc:docMk/>
          <pc:sldMk cId="1193283968" sldId="256"/>
        </pc:sldMkLst>
      </pc:sldChg>
      <pc:sldChg chg="addSp delSp modSp mod">
        <pc:chgData name="Miral Vachhani" userId="d2d5b67e-a9a7-4805-80d9-c1f59aebf803" providerId="ADAL" clId="{18122BF6-0311-4E8B-A5C8-5EE9FA8CEA08}" dt="2024-11-21T06:37:48.337" v="126" actId="1076"/>
        <pc:sldMkLst>
          <pc:docMk/>
          <pc:sldMk cId="942868540" sldId="259"/>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d2d5b67e-a9a7-4805-80d9-c1f59aebf803" providerId="ADAL" clId="{DD23957A-5F2C-4D98-9DDE-58186F599348}"/>
    <pc:docChg chg="undo custSel modSld">
      <pc:chgData name="Miral Vachhani" userId="d2d5b67e-a9a7-4805-80d9-c1f59aebf803" providerId="ADAL" clId="{DD23957A-5F2C-4D98-9DDE-58186F599348}" dt="2024-11-21T21:17:40.115" v="379" actId="207"/>
      <pc:docMkLst>
        <pc:docMk/>
      </pc:docMkLst>
      <pc:sldChg chg="addSp delSp modSp mod">
        <pc:chgData name="Miral Vachhani" userId="d2d5b67e-a9a7-4805-80d9-c1f59aebf803" providerId="ADAL" clId="{DD23957A-5F2C-4D98-9DDE-58186F599348}" dt="2024-11-21T21:17:40.115" v="379" actId="207"/>
        <pc:sldMkLst>
          <pc:docMk/>
          <pc:sldMk cId="942868540" sldId="259"/>
        </pc:sldMkLst>
      </pc:sldChg>
    </pc:docChg>
  </pc:docChgLst>
  <pc:docChgLst>
    <pc:chgData name="Miral Vachhani" userId="d2d5b67e-a9a7-4805-80d9-c1f59aebf803" providerId="ADAL" clId="{1B587BEE-AFDB-490E-89DD-EB1425B1712C}"/>
    <pc:docChg chg="custSel modSld">
      <pc:chgData name="Miral Vachhani" userId="d2d5b67e-a9a7-4805-80d9-c1f59aebf803" providerId="ADAL" clId="{1B587BEE-AFDB-490E-89DD-EB1425B1712C}" dt="2024-11-21T22:38:40.761" v="37"/>
      <pc:docMkLst>
        <pc:docMk/>
      </pc:docMkLst>
      <pc:sldChg chg="modSp mod">
        <pc:chgData name="Miral Vachhani" userId="d2d5b67e-a9a7-4805-80d9-c1f59aebf803" providerId="ADAL" clId="{1B587BEE-AFDB-490E-89DD-EB1425B1712C}" dt="2024-11-21T22:35:22.131" v="2" actId="20577"/>
        <pc:sldMkLst>
          <pc:docMk/>
          <pc:sldMk cId="1193283968" sldId="256"/>
        </pc:sldMkLst>
      </pc:sldChg>
      <pc:sldChg chg="delSp modSp mod">
        <pc:chgData name="Miral Vachhani" userId="d2d5b67e-a9a7-4805-80d9-c1f59aebf803" providerId="ADAL" clId="{1B587BEE-AFDB-490E-89DD-EB1425B1712C}" dt="2024-11-21T22:38:40.761" v="37"/>
        <pc:sldMkLst>
          <pc:docMk/>
          <pc:sldMk cId="942868540" sldId="259"/>
        </pc:sldMkLst>
      </pc:sldChg>
    </pc:docChg>
  </pc:docChgLst>
  <pc:docChgLst>
    <pc:chgData name="Tracey Johnson" userId="S::traceyj_inalapc.org.au#ext#@ethicol.onmicrosoft.com::e7955945-38dd-4fa0-930e-e53c504fbbc7" providerId="AD" clId="Web-{4B8D45F4-033F-2A77-6831-8929DAAA33B0}"/>
    <pc:docChg chg="modSld">
      <pc:chgData name="Tracey Johnson" userId="S::traceyj_inalapc.org.au#ext#@ethicol.onmicrosoft.com::e7955945-38dd-4fa0-930e-e53c504fbbc7" providerId="AD" clId="Web-{4B8D45F4-033F-2A77-6831-8929DAAA33B0}" dt="2025-05-05T07:54:20.371" v="1" actId="20577"/>
      <pc:docMkLst>
        <pc:docMk/>
      </pc:docMkLst>
      <pc:sldChg chg="modSp">
        <pc:chgData name="Tracey Johnson" userId="S::traceyj_inalapc.org.au#ext#@ethicol.onmicrosoft.com::e7955945-38dd-4fa0-930e-e53c504fbbc7" providerId="AD" clId="Web-{4B8D45F4-033F-2A77-6831-8929DAAA33B0}" dt="2025-05-05T07:54:20.371" v="1" actId="20577"/>
        <pc:sldMkLst>
          <pc:docMk/>
          <pc:sldMk cId="3850832147" sldId="262"/>
        </pc:sldMkLst>
        <pc:spChg chg="mod">
          <ac:chgData name="Tracey Johnson" userId="S::traceyj_inalapc.org.au#ext#@ethicol.onmicrosoft.com::e7955945-38dd-4fa0-930e-e53c504fbbc7" providerId="AD" clId="Web-{4B8D45F4-033F-2A77-6831-8929DAAA33B0}" dt="2025-05-05T07:54:20.371" v="1" actId="20577"/>
          <ac:spMkLst>
            <pc:docMk/>
            <pc:sldMk cId="3850832147" sldId="262"/>
            <ac:spMk id="7" creationId="{92D27701-D379-F88B-6AA3-2FD9CF0A2339}"/>
          </ac:spMkLst>
        </pc:spChg>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C197AFCD-FC12-487B-A859-8DE425873D5F}"/>
    <pc:docChg chg="undo custSel modSld">
      <pc:chgData name="Miral Vachhani" userId="d2d5b67e-a9a7-4805-80d9-c1f59aebf803" providerId="ADAL" clId="{C197AFCD-FC12-487B-A859-8DE425873D5F}" dt="2024-11-21T21:54:55.736" v="99" actId="1035"/>
      <pc:docMkLst>
        <pc:docMk/>
      </pc:docMkLst>
      <pc:sldChg chg="addSp delSp modSp mod">
        <pc:chgData name="Miral Vachhani" userId="d2d5b67e-a9a7-4805-80d9-c1f59aebf803" providerId="ADAL" clId="{C197AFCD-FC12-487B-A859-8DE425873D5F}" dt="2024-11-21T21:54:55.736" v="99" actId="1035"/>
        <pc:sldMkLst>
          <pc:docMk/>
          <pc:sldMk cId="942868540" sldId="25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5B7F0-BA67-3376-7164-BBCAD45C78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A41348-9B9C-F42E-F4D8-39C64B30DCB4}"/>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92A0C105-0630-BDC1-6192-183690DDB45A}"/>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FF020FC8-B2EB-7355-230C-CED39596F5B9}"/>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690203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A0065-D797-4F1D-48B1-EC698CE1D3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083BA7-AAFC-3BC9-DB7B-5FFFC7005362}"/>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68A419F0-4A05-2044-5C41-B6E866AFE2E9}"/>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91138D97-2731-FDE7-2ECA-970F354A7222}"/>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369057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283E1-5E2B-7F48-FCD3-DDDF6A7252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25ADF3-F855-C51F-A220-DE4B764F4D4D}"/>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8ABF986D-D621-1384-D893-D4A517D05C8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33EBA77-F794-7022-F6D0-AB6E7D526432}"/>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85054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32FEF-F1FD-43C2-6568-A6C9D447A0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DC6AE0-CF63-7170-2627-82418E99746E}"/>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CFB6441D-5CB6-4029-037B-033D21F1E4B4}"/>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4E1AA44-095D-C4DB-B93E-3D8CAC4C3EED}"/>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0239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1A50E-856E-F278-457F-213D99AC2B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0D8CFB-0039-B729-D1FC-0230B2640F62}"/>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02E6BAAD-37D1-E951-776B-67B5EDD7D5F9}"/>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D117ACE-75CE-4B15-139F-80A27E12EEA7}"/>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422798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E6DCD-A582-73C5-F84B-1D7A70221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5482F9-5807-5E10-A46F-A912B7EC54FC}"/>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B36EE913-9C1E-0F15-3088-5587D1EF32B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8939432F-5588-B023-DB3D-4DE8AF70987A}"/>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47226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89294-CA3A-5BDA-DD2C-7D3E69F4C9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4E4AB0-6898-3BF5-C807-D7776523A2D9}"/>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D5283223-9AE0-9E1F-356A-F56DC2F0D3B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DEE66D3D-E731-91D0-8FDC-11C7D0504206}"/>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0118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46C27-7B93-B392-9B30-0FF4B80B76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E03773-5C26-15A7-088E-4DB7F32F3876}"/>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FE5932F2-C9AB-AEE1-7EE1-F053B089EC3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71CADA9-C30C-9B28-5860-1AA2374CC825}"/>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13095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CD788-6A26-86FB-A95D-D50D35F7C8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A45FFC-7C88-F4BB-2CDC-56A2A8E6F9A2}"/>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DB120C0B-D01C-87FB-CE8F-C3D13300D4A2}"/>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1B63C0BC-07E3-7358-E390-CA2245F9B103}"/>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84648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E0A82-FC92-3360-119C-1DC106FB6F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429A5E-086F-EE5E-FA21-AC811A3B4B6A}"/>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57932434-FA72-D586-B6AD-3CFACB77637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72A5C31B-AF7B-F739-7DD7-B7EF23461DD8}"/>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46565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63A16-78E9-8523-6984-ACBF503FFD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F5692A-D376-119D-3A52-742AE03B68DE}"/>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87C39308-5394-1FF9-D52E-C35E062C4EA5}"/>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A8B21AAE-8C67-29B6-B4E4-272159682F19}"/>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23905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1813A-CD94-FD57-BCDF-ABDEDDC68A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72DB49-4DCF-89A9-D5B6-A063E6A10DCD}"/>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67E4A561-DBAA-1927-7DBE-0C472F8AD3BF}"/>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BA34C65-A010-6F0A-D1AE-088AA3E098CA}"/>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98720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D3DB3-3C0C-28B7-689F-BE40B9A6CE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D9C011-3C14-E20A-9707-5BD4C77F25D0}"/>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A4312CE3-0F80-2B23-623E-3C7356DB02F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EA78F1B0-8268-4D03-5E05-2E412F6524C6}"/>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59410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C0C08-129C-7A9F-F138-A60E45A267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40D380-CEB2-E3D6-3FBF-769FD3391DF5}"/>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D36C2A3C-5921-AD06-1B31-0C01A4F7E28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F39A577F-4104-14C4-A687-B0E691C423FB}"/>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501016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75003" y="4726842"/>
            <a:ext cx="9449991"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89019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75706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54288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2280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3"/>
            <a:ext cx="1086749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26965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8"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14995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8"/>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6" y="2206137"/>
            <a:ext cx="5330385"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67896" y="3287335"/>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378745" y="3287335"/>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572052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11924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143755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356636" y="1295774"/>
            <a:ext cx="6378744"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40193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356636" y="1295774"/>
            <a:ext cx="6378744"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38452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8"/>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5/15/2025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6" y="8341240"/>
            <a:ext cx="2834997"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3"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3"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60" y="310297"/>
            <a:ext cx="1534837" cy="1461677"/>
          </a:xfrm>
          <a:prstGeom prst="rect">
            <a:avLst/>
          </a:prstGeom>
        </p:spPr>
      </p:pic>
    </p:spTree>
    <p:extLst>
      <p:ext uri="{BB962C8B-B14F-4D97-AF65-F5344CB8AC3E}">
        <p14:creationId xmlns:p14="http://schemas.microsoft.com/office/powerpoint/2010/main" val="238436030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0.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3.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4.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5.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3.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4.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5.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6.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7.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8.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9.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 of 15</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808241" y="933041"/>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68617008"/>
              </p:ext>
            </p:extLst>
          </p:nvPr>
        </p:nvGraphicFramePr>
        <p:xfrm>
          <a:off x="1851412" y="3933461"/>
          <a:ext cx="8897166" cy="2118855"/>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6547">
                <a:tc>
                  <a:txBody>
                    <a:bodyPr/>
                    <a:lstStyle/>
                    <a:p>
                      <a:r>
                        <a:rPr lang="en-GB" sz="1500" b="1" kern="1200" dirty="0">
                          <a:solidFill>
                            <a:srgbClr val="007815"/>
                          </a:solidFill>
                          <a:latin typeface="Montserrat" panose="00000500000000000000" pitchFamily="2" charset="0"/>
                          <a:ea typeface="+mn-ea"/>
                          <a:cs typeface="+mn-cs"/>
                        </a:rPr>
                        <a:t>TOOL NAME:</a:t>
                      </a:r>
                    </a:p>
                    <a:p>
                      <a:r>
                        <a:rPr lang="en-GB" sz="1500" b="0" kern="1200" dirty="0">
                          <a:solidFill>
                            <a:srgbClr val="007815"/>
                          </a:solidFill>
                          <a:latin typeface="Montserrat" panose="00000500000000000000" pitchFamily="2" charset="0"/>
                          <a:ea typeface="+mn-ea"/>
                          <a:cs typeface="+mn-cs"/>
                        </a:rPr>
                        <a:t>(ID# 4D1302)</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Partnership Assessment Tool </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extLst>
                  <a:ext uri="{0D108BD9-81ED-4DB2-BD59-A6C34878D82A}">
                    <a16:rowId xmlns:a16="http://schemas.microsoft.com/office/drawing/2014/main" val="428026795"/>
                  </a:ext>
                </a:extLst>
              </a:tr>
              <a:tr h="922466">
                <a:tc>
                  <a:txBody>
                    <a:bodyPr/>
                    <a:lstStyle/>
                    <a:p>
                      <a:r>
                        <a:rPr lang="en-US" sz="1500" b="1" kern="1200" dirty="0">
                          <a:solidFill>
                            <a:srgbClr val="007815"/>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tool can be used to assess partnership effectiveness and determine what relationships are of value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007815"/>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https://www.chcs.org/resource/partnership-assessment-tool-health</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518297533"/>
              </p:ext>
            </p:extLst>
          </p:nvPr>
        </p:nvGraphicFramePr>
        <p:xfrm>
          <a:off x="1851414"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dirty="0">
                          <a:solidFill>
                            <a:srgbClr val="007815"/>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007815"/>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dirty="0">
                          <a:solidFill>
                            <a:srgbClr val="FFFFFF"/>
                          </a:solidFill>
                          <a:latin typeface="Montserrat" panose="00000500000000000000" pitchFamily="2" charset="0"/>
                        </a:rPr>
                        <a:t>4– DEBRIEF</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tc>
                  <a:txBody>
                    <a:bodyPr/>
                    <a:lstStyle/>
                    <a:p>
                      <a:pPr algn="ctr"/>
                      <a:r>
                        <a:rPr lang="en-GB" sz="2000" dirty="0">
                          <a:solidFill>
                            <a:srgbClr val="FFFFFF"/>
                          </a:solidFill>
                          <a:latin typeface="Montserrat" panose="00000500000000000000" pitchFamily="2" charset="0"/>
                        </a:rPr>
                        <a:t>13 – REFLECTIVE PRACTICE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220117171"/>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4D1302 – Partnership Assessment Tool</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954867" y="6767044"/>
            <a:ext cx="10383937" cy="1351267"/>
          </a:xfrm>
          <a:prstGeom prst="rect">
            <a:avLst/>
          </a:prstGeom>
          <a:noFill/>
        </p:spPr>
        <p:txBody>
          <a:bodyPr wrap="square">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AU" sz="989"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8FA59398-455E-D226-A82F-E3169650491C}"/>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6CCF5E6-BDFE-4721-3298-47626FB3A363}"/>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E6CCF5E6-BDFE-4721-3298-47626FB3A363}"/>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B915848A-4F46-ED13-27DC-EF80EB6A70A3}"/>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10 of 15</a:t>
            </a:r>
          </a:p>
        </p:txBody>
      </p:sp>
      <p:pic>
        <p:nvPicPr>
          <p:cNvPr id="8" name="Picture 7" descr="Purple and purple letters on a black background&#10;&#10;Description automatically generated">
            <a:extLst>
              <a:ext uri="{FF2B5EF4-FFF2-40B4-BE49-F238E27FC236}">
                <a16:creationId xmlns:a16="http://schemas.microsoft.com/office/drawing/2014/main" id="{A5A64BDA-DA81-533D-4739-7DAD4F85C2B9}"/>
              </a:ext>
            </a:extLst>
          </p:cNvPr>
          <p:cNvPicPr>
            <a:picLocks noChangeAspect="1"/>
          </p:cNvPicPr>
          <p:nvPr/>
        </p:nvPicPr>
        <p:blipFill>
          <a:blip r:embed="rId6"/>
          <a:stretch>
            <a:fillRect/>
          </a:stretch>
        </p:blipFill>
        <p:spPr>
          <a:xfrm>
            <a:off x="808242" y="933041"/>
            <a:ext cx="2681224" cy="404871"/>
          </a:xfrm>
          <a:prstGeom prst="rect">
            <a:avLst/>
          </a:prstGeom>
        </p:spPr>
      </p:pic>
      <p:cxnSp>
        <p:nvCxnSpPr>
          <p:cNvPr id="14" name="Straight Connector 13">
            <a:extLst>
              <a:ext uri="{FF2B5EF4-FFF2-40B4-BE49-F238E27FC236}">
                <a16:creationId xmlns:a16="http://schemas.microsoft.com/office/drawing/2014/main" id="{479638ED-452A-CCE2-99B9-89836E266E5C}"/>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11C87897-2C3B-F480-8FB5-2AC6BB09AFAC}"/>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4D1302 – Partnership Assessment Tool</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AD6EE4DC-4507-5032-C113-B9DCE2B653DA}"/>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3A1811E0-6E98-841E-1D28-B2FEF8613AAC}"/>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342EA047-5810-6087-D1CB-E53BACDD4DFA}"/>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9E03AB7B-7056-BF45-E91E-D1225FB7E699}"/>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AB070AD-7E6F-9F1E-F458-313891846B55}"/>
              </a:ext>
            </a:extLst>
          </p:cNvPr>
          <p:cNvSpPr txBox="1"/>
          <p:nvPr/>
        </p:nvSpPr>
        <p:spPr>
          <a:xfrm>
            <a:off x="100208" y="1988848"/>
            <a:ext cx="12024986" cy="535531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A core element of effective partnerships is having the ability to collect and use data to inform decision-making and demonstrate outcomes. This section focuses on your partnership’s progress toward data and outcomes benchmarks.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Data Collection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Benchmark | The data our partnership collects accurately conveys progress  toward our shared goals</a:t>
            </a: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Montserrat Light" panose="000004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Guiding Questions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data do we collect to understand our partnership’s clinical and/or social  impact? Is this data sufficient?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data do we collect to understand our partnership’s financial impact? Is this  data sufficient? Who decides what data to collect?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systems and people do we have in place to support data collection and sharing?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How confident are we in the quality and integrity of our data? </a:t>
            </a:r>
            <a:endParaRPr lang="en-GB" sz="1200" dirty="0">
              <a:solidFill>
                <a:prstClr val="black"/>
              </a:solidFill>
              <a:latin typeface="Montserrat Light" panose="00000400000000000000" pitchFamily="2"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can we learn from the data our partnership collects? In what ways does  our data indicate progress toward our goals?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additional information do we need to understand progress toward our goals?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Montserrat Light" panose="000004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Montserrat Light" panose="000004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Montserrat Light" panose="000004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Well-Developed Data Usage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Benchmark | Our partnership uses the data we collect to improve the way we deliver our services.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Guiding Questions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How often do we review and discuss the data we collect?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systems and people do we have in place to </a:t>
            </a:r>
            <a:r>
              <a:rPr kumimoji="0" lang="en-GB" sz="1200" b="0" i="0" u="none" strike="noStrike" kern="1200" cap="none" spc="0" normalizeH="0" baseline="0" noProof="0" dirty="0" err="1">
                <a:ln>
                  <a:noFill/>
                </a:ln>
                <a:solidFill>
                  <a:prstClr val="black"/>
                </a:solidFill>
                <a:effectLst/>
                <a:uLnTx/>
                <a:uFillTx/>
                <a:latin typeface="Montserrat Light" panose="00000400000000000000" pitchFamily="2" charset="0"/>
                <a:ea typeface="+mn-ea"/>
                <a:cs typeface="+mn-cs"/>
              </a:rPr>
              <a:t>analyze</a:t>
            </a: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 the data we collect?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How have we used the data we collect to: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Inform changes to service delivery?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Improve how we work together as partners?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Engage external stakeholders? </a:t>
            </a:r>
            <a:endParaRPr lang="en-GB" sz="1200" dirty="0">
              <a:solidFill>
                <a:prstClr val="black"/>
              </a:solidFill>
              <a:latin typeface="Montserrat Light" panose="00000400000000000000" pitchFamily="2"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additional opportunities exist for us to leverage data to improve our partnership?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Has our data enabled us to adapt to changes in the external environment  (e.g. policy, funding landscape, etc.)? If so, how?</a:t>
            </a:r>
            <a:endParaRPr kumimoji="0" lang="en-GB" sz="11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p:txBody>
      </p:sp>
      <p:sp>
        <p:nvSpPr>
          <p:cNvPr id="7" name="Rectangle 6">
            <a:extLst>
              <a:ext uri="{FF2B5EF4-FFF2-40B4-BE49-F238E27FC236}">
                <a16:creationId xmlns:a16="http://schemas.microsoft.com/office/drawing/2014/main" id="{9391A836-253A-5C82-CA9D-17D8A754CE20}"/>
              </a:ext>
            </a:extLst>
          </p:cNvPr>
          <p:cNvSpPr/>
          <p:nvPr/>
        </p:nvSpPr>
        <p:spPr>
          <a:xfrm>
            <a:off x="0" y="1465782"/>
            <a:ext cx="12599988" cy="523221"/>
          </a:xfrm>
          <a:prstGeom prst="rect">
            <a:avLst/>
          </a:prstGeom>
          <a:solidFill>
            <a:srgbClr val="32A445"/>
          </a:solidFill>
          <a:ln w="12700" cap="flat" cmpd="sng" algn="ctr">
            <a:noFill/>
            <a:prstDash val="solid"/>
            <a:miter lim="800000"/>
          </a:ln>
          <a:effectLst/>
        </p:spPr>
        <p:txBody>
          <a:bodyPr rtlCol="0" anchor="ctr"/>
          <a:lstStyle/>
          <a:p>
            <a:pPr marL="0" marR="0" lvl="0" indent="0" algn="ctr" defTabSz="1180239" rtl="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61423AEA-2DF1-7E95-3BF6-CC44F014E4B7}"/>
              </a:ext>
            </a:extLst>
          </p:cNvPr>
          <p:cNvSpPr txBox="1"/>
          <p:nvPr/>
        </p:nvSpPr>
        <p:spPr>
          <a:xfrm>
            <a:off x="1175582" y="1469938"/>
            <a:ext cx="9282139" cy="523220"/>
          </a:xfrm>
          <a:prstGeom prst="rect">
            <a:avLst/>
          </a:prstGeom>
          <a:noFill/>
        </p:spPr>
        <p:txBody>
          <a:bodyPr wrap="square" lIns="91440" tIns="45720" rIns="91440" bIns="45720" anchor="t">
            <a:spAutoFit/>
          </a:bodyPr>
          <a:lstStyle/>
          <a:p>
            <a:pPr marL="0" marR="0" lvl="0" indent="0" algn="ctr" defTabSz="1180239"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Montserrat Light"/>
                <a:ea typeface="+mn-ea"/>
                <a:cs typeface="+mn-cs"/>
              </a:rPr>
              <a:t>Data and Outcomes</a:t>
            </a:r>
          </a:p>
        </p:txBody>
      </p:sp>
      <p:graphicFrame>
        <p:nvGraphicFramePr>
          <p:cNvPr id="10" name="Table 9">
            <a:extLst>
              <a:ext uri="{FF2B5EF4-FFF2-40B4-BE49-F238E27FC236}">
                <a16:creationId xmlns:a16="http://schemas.microsoft.com/office/drawing/2014/main" id="{96F095FA-195F-8594-C778-F39C970014EA}"/>
              </a:ext>
            </a:extLst>
          </p:cNvPr>
          <p:cNvGraphicFramePr>
            <a:graphicFrameLocks noGrp="1"/>
          </p:cNvGraphicFramePr>
          <p:nvPr>
            <p:extLst>
              <p:ext uri="{D42A27DB-BD31-4B8C-83A1-F6EECF244321}">
                <p14:modId xmlns:p14="http://schemas.microsoft.com/office/powerpoint/2010/main" val="836323112"/>
              </p:ext>
            </p:extLst>
          </p:nvPr>
        </p:nvGraphicFramePr>
        <p:xfrm>
          <a:off x="162839" y="4508538"/>
          <a:ext cx="8399990" cy="685800"/>
        </p:xfrm>
        <a:graphic>
          <a:graphicData uri="http://schemas.openxmlformats.org/drawingml/2006/table">
            <a:tbl>
              <a:tblPr firstRow="1" bandRow="1">
                <a:tableStyleId>{5C22544A-7EE6-4342-B048-85BDC9FD1C3A}</a:tableStyleId>
              </a:tblPr>
              <a:tblGrid>
                <a:gridCol w="1679998">
                  <a:extLst>
                    <a:ext uri="{9D8B030D-6E8A-4147-A177-3AD203B41FA5}">
                      <a16:colId xmlns:a16="http://schemas.microsoft.com/office/drawing/2014/main" val="3035544885"/>
                    </a:ext>
                  </a:extLst>
                </a:gridCol>
                <a:gridCol w="1679998">
                  <a:extLst>
                    <a:ext uri="{9D8B030D-6E8A-4147-A177-3AD203B41FA5}">
                      <a16:colId xmlns:a16="http://schemas.microsoft.com/office/drawing/2014/main" val="2374048094"/>
                    </a:ext>
                  </a:extLst>
                </a:gridCol>
                <a:gridCol w="1679998">
                  <a:extLst>
                    <a:ext uri="{9D8B030D-6E8A-4147-A177-3AD203B41FA5}">
                      <a16:colId xmlns:a16="http://schemas.microsoft.com/office/drawing/2014/main" val="2022135769"/>
                    </a:ext>
                  </a:extLst>
                </a:gridCol>
                <a:gridCol w="1679998">
                  <a:extLst>
                    <a:ext uri="{9D8B030D-6E8A-4147-A177-3AD203B41FA5}">
                      <a16:colId xmlns:a16="http://schemas.microsoft.com/office/drawing/2014/main" val="2918289021"/>
                    </a:ext>
                  </a:extLst>
                </a:gridCol>
                <a:gridCol w="1679998">
                  <a:extLst>
                    <a:ext uri="{9D8B030D-6E8A-4147-A177-3AD203B41FA5}">
                      <a16:colId xmlns:a16="http://schemas.microsoft.com/office/drawing/2014/main" val="78363064"/>
                    </a:ext>
                  </a:extLst>
                </a:gridCol>
              </a:tblGrid>
              <a:tr h="174828">
                <a:tc>
                  <a:txBody>
                    <a:bodyPr/>
                    <a:lstStyle/>
                    <a:p>
                      <a:r>
                        <a:rPr lang="en-AU" sz="1100" kern="1200" dirty="0">
                          <a:solidFill>
                            <a:prstClr val="black"/>
                          </a:solidFill>
                          <a:latin typeface="Montserrat Light" panose="00000400000000000000" pitchFamily="2" charset="0"/>
                          <a:ea typeface="+mn-ea"/>
                          <a:cs typeface="+mn-cs"/>
                        </a:rPr>
                        <a:t>1</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2</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3</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4</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5</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17126914"/>
                  </a:ext>
                </a:extLst>
              </a:tr>
              <a:tr h="287951">
                <a:tc>
                  <a:txBody>
                    <a:bodyPr/>
                    <a:lstStyle/>
                    <a:p>
                      <a:r>
                        <a:rPr lang="en-GB" sz="1100" kern="1200" dirty="0">
                          <a:solidFill>
                            <a:prstClr val="black"/>
                          </a:solidFill>
                          <a:latin typeface="Montserrat Light" panose="00000400000000000000" pitchFamily="2" charset="0"/>
                          <a:ea typeface="+mn-ea"/>
                          <a:cs typeface="+mn-cs"/>
                        </a:rPr>
                        <a:t>Needs development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GB" sz="1100" kern="1200" dirty="0">
                          <a:solidFill>
                            <a:prstClr val="black"/>
                          </a:solidFill>
                          <a:latin typeface="Montserrat Light" panose="00000400000000000000" pitchFamily="2" charset="0"/>
                          <a:ea typeface="+mn-ea"/>
                          <a:cs typeface="+mn-cs"/>
                        </a:rPr>
                        <a:t>Developing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pPr marL="0" marR="0" lvl="0" indent="0" algn="l" defTabSz="1078642" rtl="0" eaLnBrk="1" fontAlgn="auto" latinLnBrk="0" hangingPunct="1">
                        <a:lnSpc>
                          <a:spcPct val="100000"/>
                        </a:lnSpc>
                        <a:spcBef>
                          <a:spcPts val="0"/>
                        </a:spcBef>
                        <a:spcAft>
                          <a:spcPts val="0"/>
                        </a:spcAft>
                        <a:buClrTx/>
                        <a:buSzTx/>
                        <a:buFontTx/>
                        <a:buNone/>
                        <a:tabLst/>
                        <a:defRPr/>
                      </a:pPr>
                      <a:r>
                        <a:rPr lang="en-GB" sz="1100" kern="1200" dirty="0">
                          <a:solidFill>
                            <a:prstClr val="black"/>
                          </a:solidFill>
                          <a:latin typeface="Montserrat Light" panose="00000400000000000000" pitchFamily="2" charset="0"/>
                          <a:ea typeface="+mn-ea"/>
                          <a:cs typeface="+mn-cs"/>
                        </a:rPr>
                        <a:t>Well-Developed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58784898"/>
                  </a:ext>
                </a:extLst>
              </a:tr>
            </a:tbl>
          </a:graphicData>
        </a:graphic>
      </p:graphicFrame>
      <p:graphicFrame>
        <p:nvGraphicFramePr>
          <p:cNvPr id="11" name="Table 10">
            <a:extLst>
              <a:ext uri="{FF2B5EF4-FFF2-40B4-BE49-F238E27FC236}">
                <a16:creationId xmlns:a16="http://schemas.microsoft.com/office/drawing/2014/main" id="{EF300AB1-4830-BF36-7B46-0B62F7ECD6A1}"/>
              </a:ext>
            </a:extLst>
          </p:cNvPr>
          <p:cNvGraphicFramePr>
            <a:graphicFrameLocks noGrp="1"/>
          </p:cNvGraphicFramePr>
          <p:nvPr>
            <p:extLst>
              <p:ext uri="{D42A27DB-BD31-4B8C-83A1-F6EECF244321}">
                <p14:modId xmlns:p14="http://schemas.microsoft.com/office/powerpoint/2010/main" val="1637290318"/>
              </p:ext>
            </p:extLst>
          </p:nvPr>
        </p:nvGraphicFramePr>
        <p:xfrm>
          <a:off x="210655" y="7255343"/>
          <a:ext cx="8399990" cy="685800"/>
        </p:xfrm>
        <a:graphic>
          <a:graphicData uri="http://schemas.openxmlformats.org/drawingml/2006/table">
            <a:tbl>
              <a:tblPr firstRow="1" bandRow="1">
                <a:tableStyleId>{5C22544A-7EE6-4342-B048-85BDC9FD1C3A}</a:tableStyleId>
              </a:tblPr>
              <a:tblGrid>
                <a:gridCol w="1679998">
                  <a:extLst>
                    <a:ext uri="{9D8B030D-6E8A-4147-A177-3AD203B41FA5}">
                      <a16:colId xmlns:a16="http://schemas.microsoft.com/office/drawing/2014/main" val="3035544885"/>
                    </a:ext>
                  </a:extLst>
                </a:gridCol>
                <a:gridCol w="1679998">
                  <a:extLst>
                    <a:ext uri="{9D8B030D-6E8A-4147-A177-3AD203B41FA5}">
                      <a16:colId xmlns:a16="http://schemas.microsoft.com/office/drawing/2014/main" val="2374048094"/>
                    </a:ext>
                  </a:extLst>
                </a:gridCol>
                <a:gridCol w="1679998">
                  <a:extLst>
                    <a:ext uri="{9D8B030D-6E8A-4147-A177-3AD203B41FA5}">
                      <a16:colId xmlns:a16="http://schemas.microsoft.com/office/drawing/2014/main" val="2022135769"/>
                    </a:ext>
                  </a:extLst>
                </a:gridCol>
                <a:gridCol w="1679998">
                  <a:extLst>
                    <a:ext uri="{9D8B030D-6E8A-4147-A177-3AD203B41FA5}">
                      <a16:colId xmlns:a16="http://schemas.microsoft.com/office/drawing/2014/main" val="2918289021"/>
                    </a:ext>
                  </a:extLst>
                </a:gridCol>
                <a:gridCol w="1679998">
                  <a:extLst>
                    <a:ext uri="{9D8B030D-6E8A-4147-A177-3AD203B41FA5}">
                      <a16:colId xmlns:a16="http://schemas.microsoft.com/office/drawing/2014/main" val="78363064"/>
                    </a:ext>
                  </a:extLst>
                </a:gridCol>
              </a:tblGrid>
              <a:tr h="174828">
                <a:tc>
                  <a:txBody>
                    <a:bodyPr/>
                    <a:lstStyle/>
                    <a:p>
                      <a:r>
                        <a:rPr lang="en-AU" sz="1100" kern="1200" dirty="0">
                          <a:solidFill>
                            <a:prstClr val="black"/>
                          </a:solidFill>
                          <a:latin typeface="Montserrat Light" panose="00000400000000000000" pitchFamily="2" charset="0"/>
                          <a:ea typeface="+mn-ea"/>
                          <a:cs typeface="+mn-cs"/>
                        </a:rPr>
                        <a:t>1</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2</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3</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4</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5</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17126914"/>
                  </a:ext>
                </a:extLst>
              </a:tr>
              <a:tr h="287951">
                <a:tc>
                  <a:txBody>
                    <a:bodyPr/>
                    <a:lstStyle/>
                    <a:p>
                      <a:r>
                        <a:rPr lang="en-GB" sz="1100" kern="1200" dirty="0">
                          <a:solidFill>
                            <a:prstClr val="black"/>
                          </a:solidFill>
                          <a:latin typeface="Montserrat Light" panose="00000400000000000000" pitchFamily="2" charset="0"/>
                          <a:ea typeface="+mn-ea"/>
                          <a:cs typeface="+mn-cs"/>
                        </a:rPr>
                        <a:t>Needs development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GB" sz="1100" kern="1200" dirty="0">
                          <a:solidFill>
                            <a:prstClr val="black"/>
                          </a:solidFill>
                          <a:latin typeface="Montserrat Light" panose="00000400000000000000" pitchFamily="2" charset="0"/>
                          <a:ea typeface="+mn-ea"/>
                          <a:cs typeface="+mn-cs"/>
                        </a:rPr>
                        <a:t>Developing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pPr marL="0" marR="0" lvl="0" indent="0" algn="l" defTabSz="1078642" rtl="0" eaLnBrk="1" fontAlgn="auto" latinLnBrk="0" hangingPunct="1">
                        <a:lnSpc>
                          <a:spcPct val="100000"/>
                        </a:lnSpc>
                        <a:spcBef>
                          <a:spcPts val="0"/>
                        </a:spcBef>
                        <a:spcAft>
                          <a:spcPts val="0"/>
                        </a:spcAft>
                        <a:buClrTx/>
                        <a:buSzTx/>
                        <a:buFontTx/>
                        <a:buNone/>
                        <a:tabLst/>
                        <a:defRPr/>
                      </a:pPr>
                      <a:r>
                        <a:rPr lang="en-GB" sz="1100" kern="1200" dirty="0">
                          <a:solidFill>
                            <a:prstClr val="black"/>
                          </a:solidFill>
                          <a:latin typeface="Montserrat Light" panose="00000400000000000000" pitchFamily="2" charset="0"/>
                          <a:ea typeface="+mn-ea"/>
                          <a:cs typeface="+mn-cs"/>
                        </a:rPr>
                        <a:t>Well-Developed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58784898"/>
                  </a:ext>
                </a:extLst>
              </a:tr>
            </a:tbl>
          </a:graphicData>
        </a:graphic>
      </p:graphicFrame>
    </p:spTree>
    <p:extLst>
      <p:ext uri="{BB962C8B-B14F-4D97-AF65-F5344CB8AC3E}">
        <p14:creationId xmlns:p14="http://schemas.microsoft.com/office/powerpoint/2010/main" val="11755219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FA925176-6252-1F1A-1200-5827F75270B3}"/>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655B912-6573-9E9C-5C8D-FB0721AF6160}"/>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D655B912-6573-9E9C-5C8D-FB0721AF6160}"/>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6CFAA905-12AC-9EAA-F505-7DAD67DCEF06}"/>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11 of 15</a:t>
            </a:r>
          </a:p>
        </p:txBody>
      </p:sp>
      <p:pic>
        <p:nvPicPr>
          <p:cNvPr id="8" name="Picture 7" descr="Purple and purple letters on a black background&#10;&#10;Description automatically generated">
            <a:extLst>
              <a:ext uri="{FF2B5EF4-FFF2-40B4-BE49-F238E27FC236}">
                <a16:creationId xmlns:a16="http://schemas.microsoft.com/office/drawing/2014/main" id="{A9812CAB-48C6-F5FD-9882-ADFBFE971A2F}"/>
              </a:ext>
            </a:extLst>
          </p:cNvPr>
          <p:cNvPicPr>
            <a:picLocks noChangeAspect="1"/>
          </p:cNvPicPr>
          <p:nvPr/>
        </p:nvPicPr>
        <p:blipFill>
          <a:blip r:embed="rId6"/>
          <a:stretch>
            <a:fillRect/>
          </a:stretch>
        </p:blipFill>
        <p:spPr>
          <a:xfrm>
            <a:off x="808242" y="933041"/>
            <a:ext cx="2681224" cy="404871"/>
          </a:xfrm>
          <a:prstGeom prst="rect">
            <a:avLst/>
          </a:prstGeom>
        </p:spPr>
      </p:pic>
      <p:cxnSp>
        <p:nvCxnSpPr>
          <p:cNvPr id="14" name="Straight Connector 13">
            <a:extLst>
              <a:ext uri="{FF2B5EF4-FFF2-40B4-BE49-F238E27FC236}">
                <a16:creationId xmlns:a16="http://schemas.microsoft.com/office/drawing/2014/main" id="{4BC9263D-CE06-67F9-AB87-87BE5B5551FD}"/>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92FD2462-923E-F8F6-63BE-626706710BBB}"/>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4D1302 – Partnership Assessment Tool</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57EB2048-B4AA-D77E-CC8C-84D41616353B}"/>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1D500CC8-EFFE-193C-538A-18B35CBC16E5}"/>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4C305C59-450C-296A-7E7E-EAFB4F43B326}"/>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62F9C50E-4C17-7777-E8E5-51EA97E89D08}"/>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B1291543-634E-9FC8-AC0F-EBE64B45CD20}"/>
              </a:ext>
            </a:extLst>
          </p:cNvPr>
          <p:cNvSpPr txBox="1"/>
          <p:nvPr/>
        </p:nvSpPr>
        <p:spPr>
          <a:xfrm>
            <a:off x="100208" y="2089056"/>
            <a:ext cx="12024986" cy="184665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Demonstrating Outcomes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Benchmark | We are able to demonstrate and articulate our outcomes  using the data we collect.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400" b="1" dirty="0">
              <a:solidFill>
                <a:prstClr val="black"/>
              </a:solidFill>
              <a:latin typeface="Montserrat Light" panose="000004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Guiding Questions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have been the outcomes of our partnership?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How often do we review and discuss our partnership’s outcomes?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systems and people support our ability to understand our outcomes?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Which internal and external stakeholders do we share outcomes data with?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How do we communicate our outcomes with these stakeholders?</a:t>
            </a:r>
            <a:endParaRPr kumimoji="0" lang="en-GB" sz="11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p:txBody>
      </p:sp>
      <p:sp>
        <p:nvSpPr>
          <p:cNvPr id="7" name="Rectangle 6">
            <a:extLst>
              <a:ext uri="{FF2B5EF4-FFF2-40B4-BE49-F238E27FC236}">
                <a16:creationId xmlns:a16="http://schemas.microsoft.com/office/drawing/2014/main" id="{57189DF5-F30C-D5C3-AD3B-14228983B8AD}"/>
              </a:ext>
            </a:extLst>
          </p:cNvPr>
          <p:cNvSpPr/>
          <p:nvPr/>
        </p:nvSpPr>
        <p:spPr>
          <a:xfrm>
            <a:off x="0" y="1465782"/>
            <a:ext cx="12599988" cy="523221"/>
          </a:xfrm>
          <a:prstGeom prst="rect">
            <a:avLst/>
          </a:prstGeom>
          <a:solidFill>
            <a:srgbClr val="32A445"/>
          </a:solidFill>
          <a:ln w="12700" cap="flat" cmpd="sng" algn="ctr">
            <a:noFill/>
            <a:prstDash val="solid"/>
            <a:miter lim="800000"/>
          </a:ln>
          <a:effectLst/>
        </p:spPr>
        <p:txBody>
          <a:bodyPr rtlCol="0" anchor="ctr"/>
          <a:lstStyle/>
          <a:p>
            <a:pPr marL="0" marR="0" lvl="0" indent="0" algn="ctr" defTabSz="1180239" rtl="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39BB391-B916-4E82-1044-B40E8C389B5B}"/>
              </a:ext>
            </a:extLst>
          </p:cNvPr>
          <p:cNvSpPr txBox="1"/>
          <p:nvPr/>
        </p:nvSpPr>
        <p:spPr>
          <a:xfrm>
            <a:off x="1175582" y="1469938"/>
            <a:ext cx="9282139" cy="523220"/>
          </a:xfrm>
          <a:prstGeom prst="rect">
            <a:avLst/>
          </a:prstGeom>
          <a:noFill/>
        </p:spPr>
        <p:txBody>
          <a:bodyPr wrap="square" lIns="91440" tIns="45720" rIns="91440" bIns="45720" anchor="t">
            <a:spAutoFit/>
          </a:bodyPr>
          <a:lstStyle/>
          <a:p>
            <a:pPr marL="0" marR="0" lvl="0" indent="0" algn="ctr" defTabSz="1180239"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Montserrat Light"/>
                <a:ea typeface="+mn-ea"/>
                <a:cs typeface="+mn-cs"/>
              </a:rPr>
              <a:t>Data and Outcomes</a:t>
            </a:r>
          </a:p>
        </p:txBody>
      </p:sp>
      <p:graphicFrame>
        <p:nvGraphicFramePr>
          <p:cNvPr id="10" name="Table 9">
            <a:extLst>
              <a:ext uri="{FF2B5EF4-FFF2-40B4-BE49-F238E27FC236}">
                <a16:creationId xmlns:a16="http://schemas.microsoft.com/office/drawing/2014/main" id="{A189E22A-5276-069A-230D-0D39A82BA934}"/>
              </a:ext>
            </a:extLst>
          </p:cNvPr>
          <p:cNvGraphicFramePr>
            <a:graphicFrameLocks noGrp="1"/>
          </p:cNvGraphicFramePr>
          <p:nvPr/>
        </p:nvGraphicFramePr>
        <p:xfrm>
          <a:off x="183517" y="4243577"/>
          <a:ext cx="8399990" cy="685800"/>
        </p:xfrm>
        <a:graphic>
          <a:graphicData uri="http://schemas.openxmlformats.org/drawingml/2006/table">
            <a:tbl>
              <a:tblPr firstRow="1" bandRow="1">
                <a:tableStyleId>{5C22544A-7EE6-4342-B048-85BDC9FD1C3A}</a:tableStyleId>
              </a:tblPr>
              <a:tblGrid>
                <a:gridCol w="1679998">
                  <a:extLst>
                    <a:ext uri="{9D8B030D-6E8A-4147-A177-3AD203B41FA5}">
                      <a16:colId xmlns:a16="http://schemas.microsoft.com/office/drawing/2014/main" val="3035544885"/>
                    </a:ext>
                  </a:extLst>
                </a:gridCol>
                <a:gridCol w="1679998">
                  <a:extLst>
                    <a:ext uri="{9D8B030D-6E8A-4147-A177-3AD203B41FA5}">
                      <a16:colId xmlns:a16="http://schemas.microsoft.com/office/drawing/2014/main" val="2374048094"/>
                    </a:ext>
                  </a:extLst>
                </a:gridCol>
                <a:gridCol w="1679998">
                  <a:extLst>
                    <a:ext uri="{9D8B030D-6E8A-4147-A177-3AD203B41FA5}">
                      <a16:colId xmlns:a16="http://schemas.microsoft.com/office/drawing/2014/main" val="2022135769"/>
                    </a:ext>
                  </a:extLst>
                </a:gridCol>
                <a:gridCol w="1679998">
                  <a:extLst>
                    <a:ext uri="{9D8B030D-6E8A-4147-A177-3AD203B41FA5}">
                      <a16:colId xmlns:a16="http://schemas.microsoft.com/office/drawing/2014/main" val="2918289021"/>
                    </a:ext>
                  </a:extLst>
                </a:gridCol>
                <a:gridCol w="1679998">
                  <a:extLst>
                    <a:ext uri="{9D8B030D-6E8A-4147-A177-3AD203B41FA5}">
                      <a16:colId xmlns:a16="http://schemas.microsoft.com/office/drawing/2014/main" val="78363064"/>
                    </a:ext>
                  </a:extLst>
                </a:gridCol>
              </a:tblGrid>
              <a:tr h="174828">
                <a:tc>
                  <a:txBody>
                    <a:bodyPr/>
                    <a:lstStyle/>
                    <a:p>
                      <a:r>
                        <a:rPr lang="en-AU" sz="1100" kern="1200" dirty="0">
                          <a:solidFill>
                            <a:prstClr val="black"/>
                          </a:solidFill>
                          <a:latin typeface="Montserrat Light" panose="00000400000000000000" pitchFamily="2" charset="0"/>
                          <a:ea typeface="+mn-ea"/>
                          <a:cs typeface="+mn-cs"/>
                        </a:rPr>
                        <a:t>1</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2</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3</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4</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5</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17126914"/>
                  </a:ext>
                </a:extLst>
              </a:tr>
              <a:tr h="287951">
                <a:tc>
                  <a:txBody>
                    <a:bodyPr/>
                    <a:lstStyle/>
                    <a:p>
                      <a:r>
                        <a:rPr lang="en-GB" sz="1100" kern="1200" dirty="0">
                          <a:solidFill>
                            <a:prstClr val="black"/>
                          </a:solidFill>
                          <a:latin typeface="Montserrat Light" panose="00000400000000000000" pitchFamily="2" charset="0"/>
                          <a:ea typeface="+mn-ea"/>
                          <a:cs typeface="+mn-cs"/>
                        </a:rPr>
                        <a:t>Needs development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GB" sz="1100" kern="1200" dirty="0">
                          <a:solidFill>
                            <a:prstClr val="black"/>
                          </a:solidFill>
                          <a:latin typeface="Montserrat Light" panose="00000400000000000000" pitchFamily="2" charset="0"/>
                          <a:ea typeface="+mn-ea"/>
                          <a:cs typeface="+mn-cs"/>
                        </a:rPr>
                        <a:t>Developing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pPr marL="0" marR="0" lvl="0" indent="0" algn="l" defTabSz="1078642" rtl="0" eaLnBrk="1" fontAlgn="auto" latinLnBrk="0" hangingPunct="1">
                        <a:lnSpc>
                          <a:spcPct val="100000"/>
                        </a:lnSpc>
                        <a:spcBef>
                          <a:spcPts val="0"/>
                        </a:spcBef>
                        <a:spcAft>
                          <a:spcPts val="0"/>
                        </a:spcAft>
                        <a:buClrTx/>
                        <a:buSzTx/>
                        <a:buFontTx/>
                        <a:buNone/>
                        <a:tabLst/>
                        <a:defRPr/>
                      </a:pPr>
                      <a:r>
                        <a:rPr lang="en-GB" sz="1100" kern="1200" dirty="0">
                          <a:solidFill>
                            <a:prstClr val="black"/>
                          </a:solidFill>
                          <a:latin typeface="Montserrat Light" panose="00000400000000000000" pitchFamily="2" charset="0"/>
                          <a:ea typeface="+mn-ea"/>
                          <a:cs typeface="+mn-cs"/>
                        </a:rPr>
                        <a:t>Well-Developed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58784898"/>
                  </a:ext>
                </a:extLst>
              </a:tr>
            </a:tbl>
          </a:graphicData>
        </a:graphic>
      </p:graphicFrame>
    </p:spTree>
    <p:extLst>
      <p:ext uri="{BB962C8B-B14F-4D97-AF65-F5344CB8AC3E}">
        <p14:creationId xmlns:p14="http://schemas.microsoft.com/office/powerpoint/2010/main" val="2928045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6F184D88-3A56-B470-A84B-A9BDEBC9793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8F95226-F5A2-584D-2447-345C2DCC9F31}"/>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E8F95226-F5A2-584D-2447-345C2DCC9F31}"/>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1FC17383-CD12-0AE7-83A4-79D2809D228A}"/>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12 of 15</a:t>
            </a:r>
          </a:p>
        </p:txBody>
      </p:sp>
      <p:pic>
        <p:nvPicPr>
          <p:cNvPr id="8" name="Picture 7" descr="Purple and purple letters on a black background&#10;&#10;Description automatically generated">
            <a:extLst>
              <a:ext uri="{FF2B5EF4-FFF2-40B4-BE49-F238E27FC236}">
                <a16:creationId xmlns:a16="http://schemas.microsoft.com/office/drawing/2014/main" id="{3BE25DB5-85AA-71A7-834F-F9F879052253}"/>
              </a:ext>
            </a:extLst>
          </p:cNvPr>
          <p:cNvPicPr>
            <a:picLocks noChangeAspect="1"/>
          </p:cNvPicPr>
          <p:nvPr/>
        </p:nvPicPr>
        <p:blipFill>
          <a:blip r:embed="rId6"/>
          <a:stretch>
            <a:fillRect/>
          </a:stretch>
        </p:blipFill>
        <p:spPr>
          <a:xfrm>
            <a:off x="808242" y="933041"/>
            <a:ext cx="2681224" cy="404871"/>
          </a:xfrm>
          <a:prstGeom prst="rect">
            <a:avLst/>
          </a:prstGeom>
        </p:spPr>
      </p:pic>
      <p:cxnSp>
        <p:nvCxnSpPr>
          <p:cNvPr id="14" name="Straight Connector 13">
            <a:extLst>
              <a:ext uri="{FF2B5EF4-FFF2-40B4-BE49-F238E27FC236}">
                <a16:creationId xmlns:a16="http://schemas.microsoft.com/office/drawing/2014/main" id="{619C1627-FD37-2483-1B5A-579811D490B1}"/>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C6B5C638-CFFC-4D9C-4718-C48891276A96}"/>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4D1302 – Partnership Assessment Tool</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729F4984-C3E8-4DEA-8504-9DB014A7E9A6}"/>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5540C26F-39D7-D4BE-11EA-94B76F952A71}"/>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3B603FE5-6263-875C-7BF0-D99B312EAC5C}"/>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16C3326E-2F98-5B31-BA7A-259372BE0D50}"/>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0EEA9666-10EC-40AC-59FF-7B6872768F43}"/>
              </a:ext>
            </a:extLst>
          </p:cNvPr>
          <p:cNvSpPr/>
          <p:nvPr/>
        </p:nvSpPr>
        <p:spPr>
          <a:xfrm>
            <a:off x="0" y="1465782"/>
            <a:ext cx="12599988" cy="523221"/>
          </a:xfrm>
          <a:prstGeom prst="rect">
            <a:avLst/>
          </a:prstGeom>
          <a:solidFill>
            <a:srgbClr val="32A445"/>
          </a:solidFill>
          <a:ln w="12700" cap="flat" cmpd="sng" algn="ctr">
            <a:noFill/>
            <a:prstDash val="solid"/>
            <a:miter lim="800000"/>
          </a:ln>
          <a:effectLst/>
        </p:spPr>
        <p:txBody>
          <a:bodyPr rtlCol="0" anchor="ctr"/>
          <a:lstStyle/>
          <a:p>
            <a:pPr marL="0" marR="0" lvl="0" indent="0" algn="ctr" defTabSz="1180239" rtl="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AA9CA75D-1977-B4D3-641F-7ADCE7240231}"/>
              </a:ext>
            </a:extLst>
          </p:cNvPr>
          <p:cNvSpPr txBox="1"/>
          <p:nvPr/>
        </p:nvSpPr>
        <p:spPr>
          <a:xfrm>
            <a:off x="1175582" y="1469938"/>
            <a:ext cx="9282139" cy="523220"/>
          </a:xfrm>
          <a:prstGeom prst="rect">
            <a:avLst/>
          </a:prstGeom>
          <a:noFill/>
        </p:spPr>
        <p:txBody>
          <a:bodyPr wrap="square" lIns="91440" tIns="45720" rIns="91440" bIns="45720" anchor="t">
            <a:spAutoFit/>
          </a:bodyPr>
          <a:lstStyle/>
          <a:p>
            <a:pPr marL="0" marR="0" lvl="0" indent="0" algn="ctr" defTabSz="1180239"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Montserrat Light"/>
                <a:ea typeface="+mn-ea"/>
                <a:cs typeface="+mn-cs"/>
              </a:rPr>
              <a:t>Partnership Check Up Summary </a:t>
            </a:r>
          </a:p>
        </p:txBody>
      </p:sp>
      <p:graphicFrame>
        <p:nvGraphicFramePr>
          <p:cNvPr id="10" name="Table 9">
            <a:extLst>
              <a:ext uri="{FF2B5EF4-FFF2-40B4-BE49-F238E27FC236}">
                <a16:creationId xmlns:a16="http://schemas.microsoft.com/office/drawing/2014/main" id="{F9D5E644-62D6-5E5E-A40F-1B24B23455A5}"/>
              </a:ext>
            </a:extLst>
          </p:cNvPr>
          <p:cNvGraphicFramePr>
            <a:graphicFrameLocks noGrp="1"/>
          </p:cNvGraphicFramePr>
          <p:nvPr>
            <p:extLst>
              <p:ext uri="{D42A27DB-BD31-4B8C-83A1-F6EECF244321}">
                <p14:modId xmlns:p14="http://schemas.microsoft.com/office/powerpoint/2010/main" val="4162979412"/>
              </p:ext>
            </p:extLst>
          </p:nvPr>
        </p:nvGraphicFramePr>
        <p:xfrm>
          <a:off x="564516" y="2636952"/>
          <a:ext cx="11132184" cy="2097608"/>
        </p:xfrm>
        <a:graphic>
          <a:graphicData uri="http://schemas.openxmlformats.org/drawingml/2006/table">
            <a:tbl>
              <a:tblPr firstRow="1" bandRow="1">
                <a:tableStyleId>{5C22544A-7EE6-4342-B048-85BDC9FD1C3A}</a:tableStyleId>
              </a:tblPr>
              <a:tblGrid>
                <a:gridCol w="9620884">
                  <a:extLst>
                    <a:ext uri="{9D8B030D-6E8A-4147-A177-3AD203B41FA5}">
                      <a16:colId xmlns:a16="http://schemas.microsoft.com/office/drawing/2014/main" val="3035544885"/>
                    </a:ext>
                  </a:extLst>
                </a:gridCol>
                <a:gridCol w="1511300">
                  <a:extLst>
                    <a:ext uri="{9D8B030D-6E8A-4147-A177-3AD203B41FA5}">
                      <a16:colId xmlns:a16="http://schemas.microsoft.com/office/drawing/2014/main" val="2374048094"/>
                    </a:ext>
                  </a:extLst>
                </a:gridCol>
              </a:tblGrid>
              <a:tr h="474548">
                <a:tc>
                  <a:txBody>
                    <a:bodyPr/>
                    <a:lstStyle/>
                    <a:p>
                      <a:pPr algn="ctr"/>
                      <a:r>
                        <a:rPr lang="en-AU" sz="1600" kern="1200" dirty="0">
                          <a:solidFill>
                            <a:srgbClr val="F3FBF4"/>
                          </a:solidFill>
                          <a:latin typeface="Montserrat Light" panose="00000400000000000000" pitchFamily="2" charset="0"/>
                          <a:ea typeface="+mn-ea"/>
                          <a:cs typeface="+mn-cs"/>
                        </a:rPr>
                        <a:t>Internal and External Relationships </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32A445"/>
                    </a:solidFill>
                  </a:tcPr>
                </a:tc>
                <a:tc>
                  <a:txBody>
                    <a:bodyPr/>
                    <a:lstStyle/>
                    <a:p>
                      <a:pPr algn="ctr"/>
                      <a:r>
                        <a:rPr lang="en-AU" sz="1200" kern="1200" dirty="0">
                          <a:solidFill>
                            <a:srgbClr val="F3FBF4"/>
                          </a:solidFill>
                          <a:latin typeface="Montserrat Light" panose="00000400000000000000" pitchFamily="2" charset="0"/>
                          <a:ea typeface="+mn-ea"/>
                          <a:cs typeface="+mn-cs"/>
                        </a:rPr>
                        <a:t>SCORE (1-5)</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32A445"/>
                    </a:solidFill>
                  </a:tcPr>
                </a:tc>
                <a:extLst>
                  <a:ext uri="{0D108BD9-81ED-4DB2-BD59-A6C34878D82A}">
                    <a16:rowId xmlns:a16="http://schemas.microsoft.com/office/drawing/2014/main" val="4012366463"/>
                  </a:ext>
                </a:extLst>
              </a:tr>
              <a:tr h="342900">
                <a:tc>
                  <a:txBody>
                    <a:bodyPr/>
                    <a:lstStyle/>
                    <a:p>
                      <a:r>
                        <a:rPr lang="en-AU" sz="1100" b="1" kern="1200" dirty="0">
                          <a:solidFill>
                            <a:prstClr val="black"/>
                          </a:solidFill>
                          <a:latin typeface="Montserrat Light" panose="00000400000000000000" pitchFamily="2" charset="0"/>
                          <a:ea typeface="+mn-ea"/>
                          <a:cs typeface="+mn-cs"/>
                        </a:rPr>
                        <a:t>Shared Goals: </a:t>
                      </a:r>
                      <a:r>
                        <a:rPr lang="en-AU" sz="1100" kern="1200" dirty="0">
                          <a:solidFill>
                            <a:prstClr val="black"/>
                          </a:solidFill>
                          <a:latin typeface="Montserrat Light" panose="00000400000000000000" pitchFamily="2" charset="0"/>
                          <a:ea typeface="+mn-ea"/>
                          <a:cs typeface="+mn-cs"/>
                        </a:rPr>
                        <a:t>My Partner and I share an understanding of the goals our partnership seeks to achieve</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2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17126914"/>
                  </a:ext>
                </a:extLst>
              </a:tr>
              <a:tr h="287951">
                <a:tc>
                  <a:txBody>
                    <a:bodyPr/>
                    <a:lstStyle/>
                    <a:p>
                      <a:r>
                        <a:rPr lang="en-GB" sz="1100" b="1" kern="1200" dirty="0">
                          <a:solidFill>
                            <a:prstClr val="black"/>
                          </a:solidFill>
                          <a:latin typeface="Montserrat Light" panose="00000400000000000000" pitchFamily="2" charset="0"/>
                          <a:ea typeface="+mn-ea"/>
                          <a:cs typeface="+mn-cs"/>
                        </a:rPr>
                        <a:t>Maximising Partner Value: </a:t>
                      </a:r>
                      <a:r>
                        <a:rPr lang="en-GB" sz="1100" kern="1200" dirty="0">
                          <a:solidFill>
                            <a:prstClr val="black"/>
                          </a:solidFill>
                          <a:latin typeface="Montserrat Light" panose="00000400000000000000" pitchFamily="2" charset="0"/>
                          <a:ea typeface="+mn-ea"/>
                          <a:cs typeface="+mn-cs"/>
                        </a:rPr>
                        <a:t>My Partner and I bring complementary expertise to the partnership and maximise the unique value we each bring</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2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58784898"/>
                  </a:ext>
                </a:extLst>
              </a:tr>
              <a:tr h="287951">
                <a:tc>
                  <a:txBody>
                    <a:bodyPr/>
                    <a:lstStyle/>
                    <a:p>
                      <a:r>
                        <a:rPr lang="en-AU" sz="1100" b="1" kern="1200" dirty="0">
                          <a:solidFill>
                            <a:prstClr val="black"/>
                          </a:solidFill>
                          <a:latin typeface="Montserrat Light" panose="00000400000000000000" pitchFamily="2" charset="0"/>
                          <a:ea typeface="+mn-ea"/>
                          <a:cs typeface="+mn-cs"/>
                        </a:rPr>
                        <a:t>Leveraging External Relationships: </a:t>
                      </a:r>
                      <a:r>
                        <a:rPr lang="en-AU" sz="1100" kern="1200" dirty="0">
                          <a:solidFill>
                            <a:prstClr val="black"/>
                          </a:solidFill>
                          <a:latin typeface="Montserrat Light" panose="00000400000000000000" pitchFamily="2" charset="0"/>
                          <a:ea typeface="+mn-ea"/>
                          <a:cs typeface="+mn-cs"/>
                        </a:rPr>
                        <a:t>We fully leverage our relationships with the community, funders and other professional networks to advance our partnership goals </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2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1375179942"/>
                  </a:ext>
                </a:extLst>
              </a:tr>
              <a:tr h="287951">
                <a:tc>
                  <a:txBody>
                    <a:bodyPr/>
                    <a:lstStyle/>
                    <a:p>
                      <a:r>
                        <a:rPr lang="en-AU" sz="1100" b="1" kern="1200" dirty="0">
                          <a:solidFill>
                            <a:prstClr val="black"/>
                          </a:solidFill>
                          <a:latin typeface="Montserrat Light" panose="00000400000000000000" pitchFamily="2" charset="0"/>
                          <a:ea typeface="+mn-ea"/>
                          <a:cs typeface="+mn-cs"/>
                        </a:rPr>
                        <a:t>Internal Buy-in</a:t>
                      </a:r>
                      <a:r>
                        <a:rPr lang="en-AU" sz="1100" kern="1200" dirty="0">
                          <a:solidFill>
                            <a:prstClr val="black"/>
                          </a:solidFill>
                          <a:latin typeface="Montserrat Light" panose="00000400000000000000" pitchFamily="2" charset="0"/>
                          <a:ea typeface="+mn-ea"/>
                          <a:cs typeface="+mn-cs"/>
                        </a:rPr>
                        <a:t>: Leadership and key staff at each partner organisation are supportive of the partnership and the organisations participation in it</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2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448601659"/>
                  </a:ext>
                </a:extLst>
              </a:tr>
            </a:tbl>
          </a:graphicData>
        </a:graphic>
      </p:graphicFrame>
      <p:sp>
        <p:nvSpPr>
          <p:cNvPr id="15" name="TextBox 14">
            <a:extLst>
              <a:ext uri="{FF2B5EF4-FFF2-40B4-BE49-F238E27FC236}">
                <a16:creationId xmlns:a16="http://schemas.microsoft.com/office/drawing/2014/main" id="{962E5A31-013C-A550-1716-0962669DA149}"/>
              </a:ext>
            </a:extLst>
          </p:cNvPr>
          <p:cNvSpPr txBox="1"/>
          <p:nvPr/>
        </p:nvSpPr>
        <p:spPr>
          <a:xfrm>
            <a:off x="339724" y="2169468"/>
            <a:ext cx="7686675" cy="281632"/>
          </a:xfrm>
          <a:prstGeom prst="rect">
            <a:avLst/>
          </a:prstGeom>
          <a:noFill/>
        </p:spPr>
        <p:txBody>
          <a:bodyPr wrap="square">
            <a:spAutoFit/>
          </a:bodyPr>
          <a:lstStyle/>
          <a:p>
            <a:pPr marR="0" lvl="0" algn="l" defTabSz="457200" rtl="0" eaLnBrk="1" fontAlgn="auto" latinLnBrk="0" hangingPunct="1">
              <a:lnSpc>
                <a:spcPct val="100000"/>
              </a:lnSpc>
              <a:spcBef>
                <a:spcPts val="0"/>
              </a:spcBef>
              <a:spcAft>
                <a:spcPts val="0"/>
              </a:spcAft>
              <a:buClrTx/>
              <a:buSzTx/>
              <a:tabLst/>
              <a:defRPr/>
            </a:pPr>
            <a:r>
              <a:rPr lang="en-GB" sz="1200" dirty="0">
                <a:solidFill>
                  <a:prstClr val="black"/>
                </a:solidFill>
                <a:latin typeface="Montserrat Light" panose="00000400000000000000" pitchFamily="2" charset="0"/>
              </a:rPr>
              <a:t>Using your responses from the Partnership complete the following table below:</a:t>
            </a:r>
            <a:endParaRPr lang="en-AU" dirty="0"/>
          </a:p>
        </p:txBody>
      </p:sp>
      <p:graphicFrame>
        <p:nvGraphicFramePr>
          <p:cNvPr id="16" name="Table 15">
            <a:extLst>
              <a:ext uri="{FF2B5EF4-FFF2-40B4-BE49-F238E27FC236}">
                <a16:creationId xmlns:a16="http://schemas.microsoft.com/office/drawing/2014/main" id="{E4136523-4BA1-5664-C346-B97E8D7BABFE}"/>
              </a:ext>
            </a:extLst>
          </p:cNvPr>
          <p:cNvGraphicFramePr>
            <a:graphicFrameLocks noGrp="1"/>
          </p:cNvGraphicFramePr>
          <p:nvPr>
            <p:extLst>
              <p:ext uri="{D42A27DB-BD31-4B8C-83A1-F6EECF244321}">
                <p14:modId xmlns:p14="http://schemas.microsoft.com/office/powerpoint/2010/main" val="2663249535"/>
              </p:ext>
            </p:extLst>
          </p:nvPr>
        </p:nvGraphicFramePr>
        <p:xfrm>
          <a:off x="551816" y="5062652"/>
          <a:ext cx="11132184" cy="2097608"/>
        </p:xfrm>
        <a:graphic>
          <a:graphicData uri="http://schemas.openxmlformats.org/drawingml/2006/table">
            <a:tbl>
              <a:tblPr firstRow="1" bandRow="1">
                <a:tableStyleId>{5C22544A-7EE6-4342-B048-85BDC9FD1C3A}</a:tableStyleId>
              </a:tblPr>
              <a:tblGrid>
                <a:gridCol w="9620884">
                  <a:extLst>
                    <a:ext uri="{9D8B030D-6E8A-4147-A177-3AD203B41FA5}">
                      <a16:colId xmlns:a16="http://schemas.microsoft.com/office/drawing/2014/main" val="3035544885"/>
                    </a:ext>
                  </a:extLst>
                </a:gridCol>
                <a:gridCol w="1511300">
                  <a:extLst>
                    <a:ext uri="{9D8B030D-6E8A-4147-A177-3AD203B41FA5}">
                      <a16:colId xmlns:a16="http://schemas.microsoft.com/office/drawing/2014/main" val="2374048094"/>
                    </a:ext>
                  </a:extLst>
                </a:gridCol>
              </a:tblGrid>
              <a:tr h="474548">
                <a:tc>
                  <a:txBody>
                    <a:bodyPr/>
                    <a:lstStyle/>
                    <a:p>
                      <a:pPr algn="ctr"/>
                      <a:r>
                        <a:rPr lang="en-AU" sz="1600" kern="1200" dirty="0">
                          <a:solidFill>
                            <a:srgbClr val="F3FBF4"/>
                          </a:solidFill>
                          <a:latin typeface="Montserrat Light" panose="00000400000000000000" pitchFamily="2" charset="0"/>
                          <a:ea typeface="+mn-ea"/>
                          <a:cs typeface="+mn-cs"/>
                        </a:rPr>
                        <a:t>Service Delivery &amp; Workflow</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32A445"/>
                    </a:solidFill>
                  </a:tcPr>
                </a:tc>
                <a:tc>
                  <a:txBody>
                    <a:bodyPr/>
                    <a:lstStyle/>
                    <a:p>
                      <a:pPr algn="ctr"/>
                      <a:r>
                        <a:rPr lang="en-AU" sz="1200" kern="1200" dirty="0">
                          <a:solidFill>
                            <a:srgbClr val="F3FBF4"/>
                          </a:solidFill>
                          <a:latin typeface="Montserrat Light" panose="00000400000000000000" pitchFamily="2" charset="0"/>
                          <a:ea typeface="+mn-ea"/>
                          <a:cs typeface="+mn-cs"/>
                        </a:rPr>
                        <a:t>SCORE (1-5)</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32A445"/>
                    </a:solidFill>
                  </a:tcPr>
                </a:tc>
                <a:extLst>
                  <a:ext uri="{0D108BD9-81ED-4DB2-BD59-A6C34878D82A}">
                    <a16:rowId xmlns:a16="http://schemas.microsoft.com/office/drawing/2014/main" val="4012366463"/>
                  </a:ext>
                </a:extLst>
              </a:tr>
              <a:tr h="3429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Service Alignment: </a:t>
                      </a:r>
                      <a:r>
                        <a:rPr kumimoji="0" lang="en-GB" sz="11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The services our partnership provides enable us to  achieve our goals</a:t>
                      </a:r>
                      <a:endParaRPr lang="en-AU" sz="1100" b="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2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17126914"/>
                  </a:ext>
                </a:extLst>
              </a:tr>
              <a:tr h="287951">
                <a:tc>
                  <a:txBody>
                    <a:bodyPr/>
                    <a:lstStyle/>
                    <a:p>
                      <a:r>
                        <a:rPr lang="en-GB" sz="1100" b="1" kern="1200" dirty="0">
                          <a:solidFill>
                            <a:prstClr val="black"/>
                          </a:solidFill>
                          <a:latin typeface="Montserrat Light" panose="00000400000000000000" pitchFamily="2" charset="0"/>
                          <a:ea typeface="+mn-ea"/>
                          <a:cs typeface="+mn-cs"/>
                        </a:rPr>
                        <a:t>Workflow Processes: </a:t>
                      </a:r>
                      <a:r>
                        <a:rPr lang="en-GB" sz="1100" kern="1200" dirty="0">
                          <a:solidFill>
                            <a:prstClr val="black"/>
                          </a:solidFill>
                          <a:latin typeface="Montserrat Light" panose="00000400000000000000" pitchFamily="2" charset="0"/>
                          <a:ea typeface="+mn-ea"/>
                          <a:cs typeface="+mn-cs"/>
                        </a:rPr>
                        <a:t>Our workflow processes allow the partnership to deliver  services effectively and efficiently.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2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58784898"/>
                  </a:ext>
                </a:extLst>
              </a:tr>
              <a:tr h="28795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Service Delivery Capacity: </a:t>
                      </a:r>
                      <a:r>
                        <a:rPr kumimoji="0" lang="en-GB" sz="11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We have the necessary time, people, and expertise to  deliver effective services to our target population.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2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1375179942"/>
                  </a:ext>
                </a:extLst>
              </a:tr>
              <a:tr h="28795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Well-Developed Engaging the Community: </a:t>
                      </a:r>
                      <a:r>
                        <a:rPr kumimoji="0" lang="en-GB" sz="11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We engage our target population to inform and improve service delivery.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448601659"/>
                  </a:ext>
                </a:extLst>
              </a:tr>
            </a:tbl>
          </a:graphicData>
        </a:graphic>
      </p:graphicFrame>
    </p:spTree>
    <p:extLst>
      <p:ext uri="{BB962C8B-B14F-4D97-AF65-F5344CB8AC3E}">
        <p14:creationId xmlns:p14="http://schemas.microsoft.com/office/powerpoint/2010/main" val="3584985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9D3CF537-F9BC-1A04-FA81-B6145DA7E103}"/>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AD8E25C-CB62-4310-A42F-DB75C988D3BB}"/>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8AD8E25C-CB62-4310-A42F-DB75C988D3BB}"/>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669F3884-BED7-84E3-21EF-2592975DA1A9}"/>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13 of 15</a:t>
            </a:r>
          </a:p>
        </p:txBody>
      </p:sp>
      <p:pic>
        <p:nvPicPr>
          <p:cNvPr id="8" name="Picture 7" descr="Purple and purple letters on a black background&#10;&#10;Description automatically generated">
            <a:extLst>
              <a:ext uri="{FF2B5EF4-FFF2-40B4-BE49-F238E27FC236}">
                <a16:creationId xmlns:a16="http://schemas.microsoft.com/office/drawing/2014/main" id="{FEB7A3C1-9279-256F-AFA8-DFD98A60F29F}"/>
              </a:ext>
            </a:extLst>
          </p:cNvPr>
          <p:cNvPicPr>
            <a:picLocks noChangeAspect="1"/>
          </p:cNvPicPr>
          <p:nvPr/>
        </p:nvPicPr>
        <p:blipFill>
          <a:blip r:embed="rId6"/>
          <a:stretch>
            <a:fillRect/>
          </a:stretch>
        </p:blipFill>
        <p:spPr>
          <a:xfrm>
            <a:off x="808242" y="933041"/>
            <a:ext cx="2681224" cy="404871"/>
          </a:xfrm>
          <a:prstGeom prst="rect">
            <a:avLst/>
          </a:prstGeom>
        </p:spPr>
      </p:pic>
      <p:cxnSp>
        <p:nvCxnSpPr>
          <p:cNvPr id="14" name="Straight Connector 13">
            <a:extLst>
              <a:ext uri="{FF2B5EF4-FFF2-40B4-BE49-F238E27FC236}">
                <a16:creationId xmlns:a16="http://schemas.microsoft.com/office/drawing/2014/main" id="{425B1B3B-F0A2-F763-133C-77D86F901384}"/>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0C4EE0B-B7E5-B5FA-23A4-C4E1CAC80E24}"/>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4D1302 – Partnership Assessment Tool</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ECB01E87-3EE1-E35B-BF4B-82BBF3104258}"/>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81EE52F6-4958-D584-B2CF-8B1B95CF83A1}"/>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55FC4767-336F-A3C0-C213-CAB4E321A9D2}"/>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C99AB8C8-9508-A85D-EBDF-BA7B60ECCC50}"/>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377DD5C8-C50A-1567-0A7E-4F78BE4E57B4}"/>
              </a:ext>
            </a:extLst>
          </p:cNvPr>
          <p:cNvSpPr/>
          <p:nvPr/>
        </p:nvSpPr>
        <p:spPr>
          <a:xfrm>
            <a:off x="0" y="1465782"/>
            <a:ext cx="12599988" cy="523221"/>
          </a:xfrm>
          <a:prstGeom prst="rect">
            <a:avLst/>
          </a:prstGeom>
          <a:solidFill>
            <a:srgbClr val="32A445"/>
          </a:solidFill>
          <a:ln w="12700" cap="flat" cmpd="sng" algn="ctr">
            <a:noFill/>
            <a:prstDash val="solid"/>
            <a:miter lim="800000"/>
          </a:ln>
          <a:effectLst/>
        </p:spPr>
        <p:txBody>
          <a:bodyPr rtlCol="0" anchor="ctr"/>
          <a:lstStyle/>
          <a:p>
            <a:pPr marL="0" marR="0" lvl="0" indent="0" algn="ctr" defTabSz="1180239" rtl="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BEB3B278-3125-A75B-CFC9-B0C3B62C7EC7}"/>
              </a:ext>
            </a:extLst>
          </p:cNvPr>
          <p:cNvSpPr txBox="1"/>
          <p:nvPr/>
        </p:nvSpPr>
        <p:spPr>
          <a:xfrm>
            <a:off x="1175582" y="1469938"/>
            <a:ext cx="9282139" cy="523220"/>
          </a:xfrm>
          <a:prstGeom prst="rect">
            <a:avLst/>
          </a:prstGeom>
          <a:noFill/>
        </p:spPr>
        <p:txBody>
          <a:bodyPr wrap="square" lIns="91440" tIns="45720" rIns="91440" bIns="45720" anchor="t">
            <a:spAutoFit/>
          </a:bodyPr>
          <a:lstStyle/>
          <a:p>
            <a:pPr marL="0" marR="0" lvl="0" indent="0" algn="ctr" defTabSz="1180239"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Montserrat Light"/>
                <a:ea typeface="+mn-ea"/>
                <a:cs typeface="+mn-cs"/>
              </a:rPr>
              <a:t>Partnership Check Up Summary </a:t>
            </a:r>
          </a:p>
        </p:txBody>
      </p:sp>
      <p:graphicFrame>
        <p:nvGraphicFramePr>
          <p:cNvPr id="10" name="Table 9">
            <a:extLst>
              <a:ext uri="{FF2B5EF4-FFF2-40B4-BE49-F238E27FC236}">
                <a16:creationId xmlns:a16="http://schemas.microsoft.com/office/drawing/2014/main" id="{576FC527-911A-7E6F-06C6-84B8C7D5A5FF}"/>
              </a:ext>
            </a:extLst>
          </p:cNvPr>
          <p:cNvGraphicFramePr>
            <a:graphicFrameLocks noGrp="1"/>
          </p:cNvGraphicFramePr>
          <p:nvPr>
            <p:extLst>
              <p:ext uri="{D42A27DB-BD31-4B8C-83A1-F6EECF244321}">
                <p14:modId xmlns:p14="http://schemas.microsoft.com/office/powerpoint/2010/main" val="182726483"/>
              </p:ext>
            </p:extLst>
          </p:nvPr>
        </p:nvGraphicFramePr>
        <p:xfrm>
          <a:off x="564516" y="2636952"/>
          <a:ext cx="11132184" cy="1922348"/>
        </p:xfrm>
        <a:graphic>
          <a:graphicData uri="http://schemas.openxmlformats.org/drawingml/2006/table">
            <a:tbl>
              <a:tblPr firstRow="1" bandRow="1">
                <a:tableStyleId>{5C22544A-7EE6-4342-B048-85BDC9FD1C3A}</a:tableStyleId>
              </a:tblPr>
              <a:tblGrid>
                <a:gridCol w="9620884">
                  <a:extLst>
                    <a:ext uri="{9D8B030D-6E8A-4147-A177-3AD203B41FA5}">
                      <a16:colId xmlns:a16="http://schemas.microsoft.com/office/drawing/2014/main" val="3035544885"/>
                    </a:ext>
                  </a:extLst>
                </a:gridCol>
                <a:gridCol w="1511300">
                  <a:extLst>
                    <a:ext uri="{9D8B030D-6E8A-4147-A177-3AD203B41FA5}">
                      <a16:colId xmlns:a16="http://schemas.microsoft.com/office/drawing/2014/main" val="2374048094"/>
                    </a:ext>
                  </a:extLst>
                </a:gridCol>
              </a:tblGrid>
              <a:tr h="474548">
                <a:tc>
                  <a:txBody>
                    <a:bodyPr/>
                    <a:lstStyle/>
                    <a:p>
                      <a:pPr algn="ctr"/>
                      <a:r>
                        <a:rPr lang="en-AU" sz="1600" kern="1200" dirty="0">
                          <a:solidFill>
                            <a:srgbClr val="F3FBF4"/>
                          </a:solidFill>
                          <a:latin typeface="Montserrat Light" panose="00000400000000000000" pitchFamily="2" charset="0"/>
                          <a:ea typeface="+mn-ea"/>
                          <a:cs typeface="+mn-cs"/>
                        </a:rPr>
                        <a:t>Funding and Financing </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32A445"/>
                    </a:solidFill>
                  </a:tcPr>
                </a:tc>
                <a:tc>
                  <a:txBody>
                    <a:bodyPr/>
                    <a:lstStyle/>
                    <a:p>
                      <a:pPr marL="0" marR="0" lvl="0" indent="0" algn="ctr" defTabSz="1078642"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dirty="0">
                          <a:ln>
                            <a:noFill/>
                          </a:ln>
                          <a:solidFill>
                            <a:srgbClr val="F3FBF4"/>
                          </a:solidFill>
                          <a:effectLst/>
                          <a:uLnTx/>
                          <a:uFillTx/>
                          <a:latin typeface="Montserrat Light" panose="00000400000000000000" pitchFamily="2" charset="0"/>
                          <a:ea typeface="+mn-ea"/>
                          <a:cs typeface="+mn-cs"/>
                        </a:rPr>
                        <a:t>SCORE (1-5)</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32A445"/>
                    </a:solidFill>
                  </a:tcPr>
                </a:tc>
                <a:extLst>
                  <a:ext uri="{0D108BD9-81ED-4DB2-BD59-A6C34878D82A}">
                    <a16:rowId xmlns:a16="http://schemas.microsoft.com/office/drawing/2014/main" val="4012366463"/>
                  </a:ext>
                </a:extLst>
              </a:tr>
              <a:tr h="342900">
                <a:tc>
                  <a:txBody>
                    <a:bodyPr/>
                    <a:lstStyle/>
                    <a:p>
                      <a:r>
                        <a:rPr lang="en-GB" sz="1100" b="1" kern="1200" dirty="0">
                          <a:solidFill>
                            <a:prstClr val="black"/>
                          </a:solidFill>
                          <a:latin typeface="Montserrat Light" panose="00000400000000000000" pitchFamily="2" charset="0"/>
                          <a:ea typeface="+mn-ea"/>
                          <a:cs typeface="+mn-cs"/>
                        </a:rPr>
                        <a:t>Covering Full Cost: </a:t>
                      </a:r>
                      <a:r>
                        <a:rPr lang="en-GB" sz="1100" kern="1200" dirty="0">
                          <a:solidFill>
                            <a:prstClr val="black"/>
                          </a:solidFill>
                          <a:latin typeface="Montserrat Light" panose="00000400000000000000" pitchFamily="2" charset="0"/>
                          <a:ea typeface="+mn-ea"/>
                          <a:cs typeface="+mn-cs"/>
                        </a:rPr>
                        <a:t>We understand the full cost of partnership and incorporate  this into our funding model.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17126914"/>
                  </a:ext>
                </a:extLst>
              </a:tr>
              <a:tr h="287951">
                <a:tc>
                  <a:txBody>
                    <a:bodyPr/>
                    <a:lstStyle/>
                    <a:p>
                      <a:r>
                        <a:rPr lang="en-GB" sz="1100" b="1" kern="1200" dirty="0">
                          <a:solidFill>
                            <a:prstClr val="black"/>
                          </a:solidFill>
                          <a:latin typeface="Montserrat Light" panose="00000400000000000000" pitchFamily="2" charset="0"/>
                          <a:ea typeface="+mn-ea"/>
                          <a:cs typeface="+mn-cs"/>
                        </a:rPr>
                        <a:t>Well-Developed Securing Revenue: </a:t>
                      </a:r>
                      <a:r>
                        <a:rPr lang="en-GB" sz="1100" kern="1200" dirty="0">
                          <a:solidFill>
                            <a:prstClr val="black"/>
                          </a:solidFill>
                          <a:latin typeface="Montserrat Light" panose="00000400000000000000" pitchFamily="2" charset="0"/>
                          <a:ea typeface="+mn-ea"/>
                          <a:cs typeface="+mn-cs"/>
                        </a:rPr>
                        <a:t>We have reliable revenue streams sufficient to cover the full  cost of partnership.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58784898"/>
                  </a:ext>
                </a:extLst>
              </a:tr>
              <a:tr h="287951">
                <a:tc>
                  <a:txBody>
                    <a:bodyPr/>
                    <a:lstStyle/>
                    <a:p>
                      <a:r>
                        <a:rPr lang="en-GB" sz="1100" b="1" kern="1200" dirty="0">
                          <a:solidFill>
                            <a:prstClr val="black"/>
                          </a:solidFill>
                          <a:latin typeface="Montserrat Light" panose="00000400000000000000" pitchFamily="2" charset="0"/>
                          <a:ea typeface="+mn-ea"/>
                          <a:cs typeface="+mn-cs"/>
                        </a:rPr>
                        <a:t>Financial Goals &amp; Priorities</a:t>
                      </a:r>
                      <a:r>
                        <a:rPr lang="en-GB" sz="1100" kern="1200" dirty="0">
                          <a:solidFill>
                            <a:prstClr val="black"/>
                          </a:solidFill>
                          <a:latin typeface="Montserrat Light" panose="00000400000000000000" pitchFamily="2" charset="0"/>
                          <a:ea typeface="+mn-ea"/>
                          <a:cs typeface="+mn-cs"/>
                        </a:rPr>
                        <a:t>: My partner and I are aligned on the financial goals of our partnership, and understand each others’ financial priorities.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1375179942"/>
                  </a:ext>
                </a:extLst>
              </a:tr>
            </a:tbl>
          </a:graphicData>
        </a:graphic>
      </p:graphicFrame>
      <p:sp>
        <p:nvSpPr>
          <p:cNvPr id="15" name="TextBox 14">
            <a:extLst>
              <a:ext uri="{FF2B5EF4-FFF2-40B4-BE49-F238E27FC236}">
                <a16:creationId xmlns:a16="http://schemas.microsoft.com/office/drawing/2014/main" id="{848EA235-A0B6-6B61-B145-82815FFD88EC}"/>
              </a:ext>
            </a:extLst>
          </p:cNvPr>
          <p:cNvSpPr txBox="1"/>
          <p:nvPr/>
        </p:nvSpPr>
        <p:spPr>
          <a:xfrm>
            <a:off x="339724" y="2169468"/>
            <a:ext cx="7686675" cy="2816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Using your responses from the Partnership complete the following table below:</a:t>
            </a:r>
            <a:endParaRPr kumimoji="0" lang="en-AU" sz="1800" b="0" i="0" u="none" strike="noStrike" kern="1200" cap="none" spc="0" normalizeH="0" baseline="0" noProof="0" dirty="0">
              <a:ln>
                <a:noFill/>
              </a:ln>
              <a:solidFill>
                <a:srgbClr val="002BAB"/>
              </a:solidFill>
              <a:effectLst/>
              <a:uLnTx/>
              <a:uFillTx/>
              <a:latin typeface="Calibri" panose="020F0502020204030204"/>
              <a:ea typeface="+mn-ea"/>
              <a:cs typeface="+mn-cs"/>
            </a:endParaRPr>
          </a:p>
        </p:txBody>
      </p:sp>
      <p:graphicFrame>
        <p:nvGraphicFramePr>
          <p:cNvPr id="16" name="Table 15">
            <a:extLst>
              <a:ext uri="{FF2B5EF4-FFF2-40B4-BE49-F238E27FC236}">
                <a16:creationId xmlns:a16="http://schemas.microsoft.com/office/drawing/2014/main" id="{0A1F9CF7-B166-FBE7-CFDE-672B13F1DA68}"/>
              </a:ext>
            </a:extLst>
          </p:cNvPr>
          <p:cNvGraphicFramePr>
            <a:graphicFrameLocks noGrp="1"/>
          </p:cNvGraphicFramePr>
          <p:nvPr>
            <p:extLst>
              <p:ext uri="{D42A27DB-BD31-4B8C-83A1-F6EECF244321}">
                <p14:modId xmlns:p14="http://schemas.microsoft.com/office/powerpoint/2010/main" val="3422893324"/>
              </p:ext>
            </p:extLst>
          </p:nvPr>
        </p:nvGraphicFramePr>
        <p:xfrm>
          <a:off x="551816" y="5062652"/>
          <a:ext cx="11132184" cy="1922348"/>
        </p:xfrm>
        <a:graphic>
          <a:graphicData uri="http://schemas.openxmlformats.org/drawingml/2006/table">
            <a:tbl>
              <a:tblPr firstRow="1" bandRow="1">
                <a:tableStyleId>{5C22544A-7EE6-4342-B048-85BDC9FD1C3A}</a:tableStyleId>
              </a:tblPr>
              <a:tblGrid>
                <a:gridCol w="9620884">
                  <a:extLst>
                    <a:ext uri="{9D8B030D-6E8A-4147-A177-3AD203B41FA5}">
                      <a16:colId xmlns:a16="http://schemas.microsoft.com/office/drawing/2014/main" val="3035544885"/>
                    </a:ext>
                  </a:extLst>
                </a:gridCol>
                <a:gridCol w="1511300">
                  <a:extLst>
                    <a:ext uri="{9D8B030D-6E8A-4147-A177-3AD203B41FA5}">
                      <a16:colId xmlns:a16="http://schemas.microsoft.com/office/drawing/2014/main" val="2374048094"/>
                    </a:ext>
                  </a:extLst>
                </a:gridCol>
              </a:tblGrid>
              <a:tr h="474548">
                <a:tc>
                  <a:txBody>
                    <a:bodyPr/>
                    <a:lstStyle/>
                    <a:p>
                      <a:pPr algn="ctr"/>
                      <a:r>
                        <a:rPr lang="en-AU" sz="1600" kern="1200" dirty="0">
                          <a:solidFill>
                            <a:srgbClr val="F3FBF4"/>
                          </a:solidFill>
                          <a:latin typeface="Montserrat Light" panose="00000400000000000000" pitchFamily="2" charset="0"/>
                          <a:ea typeface="+mn-ea"/>
                          <a:cs typeface="+mn-cs"/>
                        </a:rPr>
                        <a:t>Data and Outcomes</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32A445"/>
                    </a:solidFill>
                  </a:tcPr>
                </a:tc>
                <a:tc>
                  <a:txBody>
                    <a:bodyPr/>
                    <a:lstStyle/>
                    <a:p>
                      <a:pPr marL="0" marR="0" lvl="0" indent="0" algn="ctr" defTabSz="1078642" rtl="0" eaLnBrk="1" fontAlgn="auto" latinLnBrk="0" hangingPunct="1">
                        <a:lnSpc>
                          <a:spcPct val="100000"/>
                        </a:lnSpc>
                        <a:spcBef>
                          <a:spcPts val="0"/>
                        </a:spcBef>
                        <a:spcAft>
                          <a:spcPts val="0"/>
                        </a:spcAft>
                        <a:buClrTx/>
                        <a:buSzTx/>
                        <a:buFontTx/>
                        <a:buNone/>
                        <a:tabLst/>
                        <a:defRPr/>
                      </a:pPr>
                      <a:r>
                        <a:rPr lang="en-AU" sz="1200" b="1" kern="1200" noProof="0" dirty="0">
                          <a:solidFill>
                            <a:srgbClr val="F3FBF4"/>
                          </a:solidFill>
                          <a:latin typeface="Montserrat Light" panose="00000400000000000000" pitchFamily="2" charset="0"/>
                          <a:ea typeface="+mn-ea"/>
                          <a:cs typeface="+mn-cs"/>
                        </a:rPr>
                        <a:t>SCORE (1-5)</a:t>
                      </a:r>
                      <a:endParaRPr lang="en-AU" sz="1600" kern="1200" dirty="0">
                        <a:solidFill>
                          <a:srgbClr val="F3FBF4"/>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solidFill>
                      <a:srgbClr val="32A445"/>
                    </a:solidFill>
                  </a:tcPr>
                </a:tc>
                <a:extLst>
                  <a:ext uri="{0D108BD9-81ED-4DB2-BD59-A6C34878D82A}">
                    <a16:rowId xmlns:a16="http://schemas.microsoft.com/office/drawing/2014/main" val="4012366463"/>
                  </a:ext>
                </a:extLst>
              </a:tr>
              <a:tr h="287951">
                <a:tc>
                  <a:txBody>
                    <a:bodyPr/>
                    <a:lstStyle/>
                    <a:p>
                      <a:r>
                        <a:rPr lang="en-GB" sz="1100" b="1" kern="1200" dirty="0">
                          <a:solidFill>
                            <a:prstClr val="black"/>
                          </a:solidFill>
                          <a:latin typeface="Montserrat Light" panose="00000400000000000000" pitchFamily="2" charset="0"/>
                          <a:ea typeface="+mn-ea"/>
                          <a:cs typeface="+mn-cs"/>
                        </a:rPr>
                        <a:t>Data Collection</a:t>
                      </a:r>
                      <a:r>
                        <a:rPr lang="en-GB" sz="1100" kern="1200" dirty="0">
                          <a:solidFill>
                            <a:prstClr val="black"/>
                          </a:solidFill>
                          <a:latin typeface="Montserrat Light" panose="00000400000000000000" pitchFamily="2" charset="0"/>
                          <a:ea typeface="+mn-ea"/>
                          <a:cs typeface="+mn-cs"/>
                        </a:rPr>
                        <a:t>: The data our partnership collects accurately conveys progress  toward our shared goals.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58784898"/>
                  </a:ext>
                </a:extLst>
              </a:tr>
              <a:tr h="287951">
                <a:tc>
                  <a:txBody>
                    <a:bodyPr/>
                    <a:lstStyle/>
                    <a:p>
                      <a:r>
                        <a:rPr lang="en-GB" sz="1100" b="1" kern="1200" dirty="0">
                          <a:solidFill>
                            <a:prstClr val="black"/>
                          </a:solidFill>
                          <a:latin typeface="Montserrat Light" panose="00000400000000000000" pitchFamily="2" charset="0"/>
                          <a:ea typeface="+mn-ea"/>
                          <a:cs typeface="+mn-cs"/>
                        </a:rPr>
                        <a:t>Well-Developed Data Usage</a:t>
                      </a:r>
                      <a:r>
                        <a:rPr lang="en-GB" sz="1100" kern="1200" dirty="0">
                          <a:solidFill>
                            <a:prstClr val="black"/>
                          </a:solidFill>
                          <a:latin typeface="Montserrat Light" panose="00000400000000000000" pitchFamily="2" charset="0"/>
                          <a:ea typeface="+mn-ea"/>
                          <a:cs typeface="+mn-cs"/>
                        </a:rPr>
                        <a:t>: Our partnership uses the data we collect to improve the way we deliver our services.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1375179942"/>
                  </a:ext>
                </a:extLst>
              </a:tr>
              <a:tr h="287951">
                <a:tc>
                  <a:txBody>
                    <a:bodyPr/>
                    <a:lstStyle/>
                    <a:p>
                      <a:r>
                        <a:rPr lang="en-GB" sz="1100" b="1" kern="1200" dirty="0">
                          <a:solidFill>
                            <a:prstClr val="black"/>
                          </a:solidFill>
                          <a:latin typeface="Montserrat Light" panose="00000400000000000000" pitchFamily="2" charset="0"/>
                          <a:ea typeface="+mn-ea"/>
                          <a:cs typeface="+mn-cs"/>
                        </a:rPr>
                        <a:t>Demonstrating Outcomes: </a:t>
                      </a:r>
                      <a:r>
                        <a:rPr lang="en-GB" sz="1100" kern="1200" dirty="0">
                          <a:solidFill>
                            <a:prstClr val="black"/>
                          </a:solidFill>
                          <a:latin typeface="Montserrat Light" panose="00000400000000000000" pitchFamily="2" charset="0"/>
                          <a:ea typeface="+mn-ea"/>
                          <a:cs typeface="+mn-cs"/>
                        </a:rPr>
                        <a:t>We are able to demonstrate and articulate our outcomes  using the data we collect. </a:t>
                      </a:r>
                    </a:p>
                    <a:p>
                      <a:endParaRPr lang="en-GB" sz="1100" kern="1200" dirty="0">
                        <a:solidFill>
                          <a:prstClr val="black"/>
                        </a:solidFill>
                        <a:latin typeface="Montserrat Light" panose="00000400000000000000" pitchFamily="2" charset="0"/>
                        <a:ea typeface="+mn-ea"/>
                        <a:cs typeface="+mn-cs"/>
                      </a:endParaRP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448601659"/>
                  </a:ext>
                </a:extLst>
              </a:tr>
            </a:tbl>
          </a:graphicData>
        </a:graphic>
      </p:graphicFrame>
    </p:spTree>
    <p:extLst>
      <p:ext uri="{BB962C8B-B14F-4D97-AF65-F5344CB8AC3E}">
        <p14:creationId xmlns:p14="http://schemas.microsoft.com/office/powerpoint/2010/main" val="38820582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756318E2-0A72-0915-E4D7-C107D3F4ED3C}"/>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CDF6A24-57E0-8CF2-D7B5-556D7D14E5F9}"/>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9CDF6A24-57E0-8CF2-D7B5-556D7D14E5F9}"/>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FD9F48F2-189B-8D28-A797-68CC6C2B97FC}"/>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14 of 15</a:t>
            </a:r>
          </a:p>
        </p:txBody>
      </p:sp>
      <p:pic>
        <p:nvPicPr>
          <p:cNvPr id="8" name="Picture 7" descr="Purple and purple letters on a black background&#10;&#10;Description automatically generated">
            <a:extLst>
              <a:ext uri="{FF2B5EF4-FFF2-40B4-BE49-F238E27FC236}">
                <a16:creationId xmlns:a16="http://schemas.microsoft.com/office/drawing/2014/main" id="{C85BF53B-82D5-97A8-F3A5-89FE1E6F9226}"/>
              </a:ext>
            </a:extLst>
          </p:cNvPr>
          <p:cNvPicPr>
            <a:picLocks noChangeAspect="1"/>
          </p:cNvPicPr>
          <p:nvPr/>
        </p:nvPicPr>
        <p:blipFill>
          <a:blip r:embed="rId6"/>
          <a:stretch>
            <a:fillRect/>
          </a:stretch>
        </p:blipFill>
        <p:spPr>
          <a:xfrm>
            <a:off x="808242" y="933041"/>
            <a:ext cx="2681224" cy="404871"/>
          </a:xfrm>
          <a:prstGeom prst="rect">
            <a:avLst/>
          </a:prstGeom>
        </p:spPr>
      </p:pic>
      <p:cxnSp>
        <p:nvCxnSpPr>
          <p:cNvPr id="14" name="Straight Connector 13">
            <a:extLst>
              <a:ext uri="{FF2B5EF4-FFF2-40B4-BE49-F238E27FC236}">
                <a16:creationId xmlns:a16="http://schemas.microsoft.com/office/drawing/2014/main" id="{F52938D5-CA86-986A-33E1-9BC63A3EFB73}"/>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46E05FC5-A948-A2A6-E1E3-468216954CD4}"/>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4D1302 – Partnership Assessment Tool</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6FB2FEB8-3AD9-DC70-0492-205C97D99996}"/>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C7DF75E1-0037-BCA7-D183-6DA7A97546FA}"/>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E96EF0C-5BD2-E105-4CDE-CBD9CD6FE11D}"/>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1CDD7B8D-3989-A0C0-3ECD-4FBA6FD8B8EE}"/>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7351FD88-7F72-633E-A91D-7A34ADA37529}"/>
              </a:ext>
            </a:extLst>
          </p:cNvPr>
          <p:cNvSpPr/>
          <p:nvPr/>
        </p:nvSpPr>
        <p:spPr>
          <a:xfrm>
            <a:off x="0" y="1465782"/>
            <a:ext cx="12599988" cy="523221"/>
          </a:xfrm>
          <a:prstGeom prst="rect">
            <a:avLst/>
          </a:prstGeom>
          <a:solidFill>
            <a:srgbClr val="32A445"/>
          </a:solidFill>
          <a:ln w="12700" cap="flat" cmpd="sng" algn="ctr">
            <a:noFill/>
            <a:prstDash val="solid"/>
            <a:miter lim="800000"/>
          </a:ln>
          <a:effectLst/>
        </p:spPr>
        <p:txBody>
          <a:bodyPr rtlCol="0" anchor="ctr"/>
          <a:lstStyle/>
          <a:p>
            <a:pPr marL="0" marR="0" lvl="0" indent="0" algn="ctr" defTabSz="1180239" rtl="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F7EC4496-A4A9-2281-AEA9-7084B0EECEF6}"/>
              </a:ext>
            </a:extLst>
          </p:cNvPr>
          <p:cNvSpPr txBox="1"/>
          <p:nvPr/>
        </p:nvSpPr>
        <p:spPr>
          <a:xfrm>
            <a:off x="1175582" y="1469938"/>
            <a:ext cx="9282139" cy="523220"/>
          </a:xfrm>
          <a:prstGeom prst="rect">
            <a:avLst/>
          </a:prstGeom>
          <a:noFill/>
        </p:spPr>
        <p:txBody>
          <a:bodyPr wrap="square" lIns="91440" tIns="45720" rIns="91440" bIns="45720" anchor="t">
            <a:spAutoFit/>
          </a:bodyPr>
          <a:lstStyle/>
          <a:p>
            <a:pPr marL="0" marR="0" lvl="0" indent="0" algn="ctr" defTabSz="1180239"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Montserrat Light"/>
                <a:ea typeface="+mn-ea"/>
                <a:cs typeface="+mn-cs"/>
              </a:rPr>
              <a:t>Partner Discussion Guide </a:t>
            </a:r>
          </a:p>
        </p:txBody>
      </p:sp>
      <p:sp>
        <p:nvSpPr>
          <p:cNvPr id="5" name="TextBox 4">
            <a:extLst>
              <a:ext uri="{FF2B5EF4-FFF2-40B4-BE49-F238E27FC236}">
                <a16:creationId xmlns:a16="http://schemas.microsoft.com/office/drawing/2014/main" id="{B7B8FA90-90CE-D382-26E2-09DB0523EB05}"/>
              </a:ext>
            </a:extLst>
          </p:cNvPr>
          <p:cNvSpPr txBox="1"/>
          <p:nvPr/>
        </p:nvSpPr>
        <p:spPr>
          <a:xfrm>
            <a:off x="100208" y="2089056"/>
            <a:ext cx="12024986" cy="478592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Together with your partner</a:t>
            </a:r>
            <a:r>
              <a:rPr lang="en-GB" sz="1400" dirty="0">
                <a:solidFill>
                  <a:prstClr val="black"/>
                </a:solidFill>
                <a:latin typeface="Montserrat Light" panose="00000400000000000000" pitchFamily="2" charset="0"/>
              </a:rPr>
              <a:t>, take a moment to review your partnership check up results and discuss the following questions: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prstClr val="black"/>
                </a:solidFill>
                <a:latin typeface="Montserrat Light" panose="00000400000000000000" pitchFamily="2" charset="0"/>
              </a:rPr>
              <a:t>In what areas is our partnership most developed?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areas have the greatest need for development</a:t>
            </a:r>
            <a:r>
              <a:rPr lang="en-GB" sz="1400" dirty="0">
                <a:solidFill>
                  <a:prstClr val="black"/>
                </a:solidFill>
                <a:latin typeface="Montserrat Light" panose="00000400000000000000" pitchFamily="2" charset="0"/>
              </a:rPr>
              <a: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Are there results that surprised out partnership?</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prstClr val="black"/>
                </a:solidFill>
                <a:latin typeface="Montserrat Light" panose="00000400000000000000" pitchFamily="2" charset="0"/>
              </a:rPr>
              <a:t>Where are our results aligned? Where are our results different?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400" b="1" dirty="0">
                <a:solidFill>
                  <a:prstClr val="black"/>
                </a:solidFill>
                <a:latin typeface="Montserrat Light" panose="00000400000000000000" pitchFamily="2" charset="0"/>
              </a:rPr>
              <a:t>NOTES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400" b="1" dirty="0">
                <a:solidFill>
                  <a:prstClr val="black"/>
                </a:solidFill>
                <a:latin typeface="Montserrat Light" panose="00000400000000000000" pitchFamily="2"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p:txBody>
      </p:sp>
    </p:spTree>
    <p:extLst>
      <p:ext uri="{BB962C8B-B14F-4D97-AF65-F5344CB8AC3E}">
        <p14:creationId xmlns:p14="http://schemas.microsoft.com/office/powerpoint/2010/main" val="1362635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54E33708-A21E-6A57-AE95-5E8036C2BB59}"/>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A61F504-F921-27AB-9226-B86AE05889DC}"/>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AA61F504-F921-27AB-9226-B86AE05889DC}"/>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13D728C-C135-2EDD-8480-699A21F32CC9}"/>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15 of 15</a:t>
            </a:r>
          </a:p>
        </p:txBody>
      </p:sp>
      <p:pic>
        <p:nvPicPr>
          <p:cNvPr id="8" name="Picture 7" descr="Purple and purple letters on a black background&#10;&#10;Description automatically generated">
            <a:extLst>
              <a:ext uri="{FF2B5EF4-FFF2-40B4-BE49-F238E27FC236}">
                <a16:creationId xmlns:a16="http://schemas.microsoft.com/office/drawing/2014/main" id="{98688C6A-B30A-2A55-A785-ABEC6CB04D0F}"/>
              </a:ext>
            </a:extLst>
          </p:cNvPr>
          <p:cNvPicPr>
            <a:picLocks noChangeAspect="1"/>
          </p:cNvPicPr>
          <p:nvPr/>
        </p:nvPicPr>
        <p:blipFill>
          <a:blip r:embed="rId6"/>
          <a:stretch>
            <a:fillRect/>
          </a:stretch>
        </p:blipFill>
        <p:spPr>
          <a:xfrm>
            <a:off x="808242" y="933041"/>
            <a:ext cx="2681224" cy="404871"/>
          </a:xfrm>
          <a:prstGeom prst="rect">
            <a:avLst/>
          </a:prstGeom>
        </p:spPr>
      </p:pic>
      <p:cxnSp>
        <p:nvCxnSpPr>
          <p:cNvPr id="14" name="Straight Connector 13">
            <a:extLst>
              <a:ext uri="{FF2B5EF4-FFF2-40B4-BE49-F238E27FC236}">
                <a16:creationId xmlns:a16="http://schemas.microsoft.com/office/drawing/2014/main" id="{98383C9C-3A4D-1985-D55D-0F799D229123}"/>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9BDAAFE2-959B-15A9-9627-6E8C72060F9B}"/>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4D1302 – Partnership Assessment Tool</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A0B7EE44-3619-2F2F-497A-F9D8171E4E72}"/>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DA09507C-E045-5AD7-914D-739453BE0B35}"/>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78CD83-D1FB-9C59-F719-4D1F41AEC470}"/>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E5F7BB2B-4925-99F5-FEC9-1376F6A70EFD}"/>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0C82CCA1-1553-6E84-7250-91FB752D1B5D}"/>
              </a:ext>
            </a:extLst>
          </p:cNvPr>
          <p:cNvSpPr/>
          <p:nvPr/>
        </p:nvSpPr>
        <p:spPr>
          <a:xfrm>
            <a:off x="0" y="1465782"/>
            <a:ext cx="12599988" cy="523221"/>
          </a:xfrm>
          <a:prstGeom prst="rect">
            <a:avLst/>
          </a:prstGeom>
          <a:solidFill>
            <a:srgbClr val="32A445"/>
          </a:solidFill>
          <a:ln w="12700" cap="flat" cmpd="sng" algn="ctr">
            <a:noFill/>
            <a:prstDash val="solid"/>
            <a:miter lim="800000"/>
          </a:ln>
          <a:effectLst/>
        </p:spPr>
        <p:txBody>
          <a:bodyPr rtlCol="0" anchor="ctr"/>
          <a:lstStyle/>
          <a:p>
            <a:pPr marL="0" marR="0" lvl="0" indent="0" algn="ctr" defTabSz="1180239" rtl="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B747652F-2902-361A-A849-EA5B7CCC825D}"/>
              </a:ext>
            </a:extLst>
          </p:cNvPr>
          <p:cNvSpPr txBox="1"/>
          <p:nvPr/>
        </p:nvSpPr>
        <p:spPr>
          <a:xfrm>
            <a:off x="1175582" y="1469938"/>
            <a:ext cx="9282139" cy="523220"/>
          </a:xfrm>
          <a:prstGeom prst="rect">
            <a:avLst/>
          </a:prstGeom>
          <a:noFill/>
        </p:spPr>
        <p:txBody>
          <a:bodyPr wrap="square" lIns="91440" tIns="45720" rIns="91440" bIns="45720" anchor="t">
            <a:spAutoFit/>
          </a:bodyPr>
          <a:lstStyle/>
          <a:p>
            <a:pPr marL="0" marR="0" lvl="0" indent="0" algn="ctr" defTabSz="1180239"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Montserrat Light"/>
                <a:ea typeface="+mn-ea"/>
                <a:cs typeface="+mn-cs"/>
              </a:rPr>
              <a:t>Partner Discussion Guide </a:t>
            </a:r>
          </a:p>
        </p:txBody>
      </p:sp>
      <p:sp>
        <p:nvSpPr>
          <p:cNvPr id="5" name="TextBox 4">
            <a:extLst>
              <a:ext uri="{FF2B5EF4-FFF2-40B4-BE49-F238E27FC236}">
                <a16:creationId xmlns:a16="http://schemas.microsoft.com/office/drawing/2014/main" id="{1EB02EC2-8639-6F51-2218-8CB420DC1BD1}"/>
              </a:ext>
            </a:extLst>
          </p:cNvPr>
          <p:cNvSpPr txBox="1"/>
          <p:nvPr/>
        </p:nvSpPr>
        <p:spPr>
          <a:xfrm>
            <a:off x="591158" y="2117797"/>
            <a:ext cx="10673741" cy="5909310"/>
          </a:xfrm>
          <a:prstGeom prst="rect">
            <a:avLst/>
          </a:prstGeom>
          <a:noFill/>
        </p:spPr>
        <p:txBody>
          <a:bodyPr wrap="square">
            <a:spAutoFit/>
          </a:bodyPr>
          <a:lstStyle/>
          <a:p>
            <a:r>
              <a:rPr lang="en-GB" sz="1400" dirty="0">
                <a:solidFill>
                  <a:prstClr val="black"/>
                </a:solidFill>
                <a:latin typeface="Montserrat Light" panose="00000400000000000000" pitchFamily="2" charset="0"/>
              </a:rPr>
              <a:t>The benchmarks in the partnership check-up, specifically the ones with the lowest score, can serve as priority development areas for your partnership. In the space below, identify 3-5 benchmarks you and your partner believe are in most need of development. </a:t>
            </a:r>
          </a:p>
          <a:p>
            <a:pPr marL="342900" indent="-342900">
              <a:buAutoNum type="arabicPeriod"/>
            </a:pPr>
            <a:r>
              <a:rPr lang="en-GB" sz="1400" dirty="0">
                <a:solidFill>
                  <a:prstClr val="black"/>
                </a:solidFill>
                <a:latin typeface="Montserrat Light" panose="00000400000000000000" pitchFamily="2" charset="0"/>
              </a:rPr>
              <a:t>_______________________________________________________________________ </a:t>
            </a:r>
          </a:p>
          <a:p>
            <a:pPr marL="342900" indent="-342900">
              <a:buAutoNum type="arabicPeriod"/>
            </a:pPr>
            <a:r>
              <a:rPr lang="en-GB" sz="1400" dirty="0">
                <a:solidFill>
                  <a:prstClr val="black"/>
                </a:solidFill>
                <a:latin typeface="Montserrat Light" panose="00000400000000000000" pitchFamily="2" charset="0"/>
              </a:rPr>
              <a:t> _______________________________________________________________________ </a:t>
            </a:r>
          </a:p>
          <a:p>
            <a:pPr marL="342900" indent="-342900">
              <a:buAutoNum type="arabicPeriod"/>
            </a:pPr>
            <a:r>
              <a:rPr lang="en-GB" sz="1400" dirty="0">
                <a:solidFill>
                  <a:prstClr val="black"/>
                </a:solidFill>
                <a:latin typeface="Montserrat Light" panose="00000400000000000000" pitchFamily="2" charset="0"/>
              </a:rPr>
              <a:t> _______________________________________________________________________ </a:t>
            </a:r>
          </a:p>
          <a:p>
            <a:pPr marL="342900" indent="-342900">
              <a:buAutoNum type="arabicPeriod"/>
            </a:pPr>
            <a:r>
              <a:rPr lang="en-GB" sz="1400" dirty="0">
                <a:solidFill>
                  <a:prstClr val="black"/>
                </a:solidFill>
                <a:latin typeface="Montserrat Light" panose="00000400000000000000" pitchFamily="2" charset="0"/>
              </a:rPr>
              <a:t> _______________________________________________________________________ </a:t>
            </a:r>
          </a:p>
          <a:p>
            <a:pPr marL="342900" indent="-342900">
              <a:buAutoNum type="arabicPeriod"/>
            </a:pPr>
            <a:r>
              <a:rPr lang="en-GB" sz="1400" dirty="0">
                <a:solidFill>
                  <a:prstClr val="black"/>
                </a:solidFill>
                <a:latin typeface="Montserrat Light" panose="00000400000000000000" pitchFamily="2" charset="0"/>
              </a:rPr>
              <a:t> _______________________________________________________________________ </a:t>
            </a:r>
          </a:p>
          <a:p>
            <a:pPr marL="342900" indent="-342900">
              <a:buAutoNum type="arabicPeriod"/>
            </a:pPr>
            <a:endParaRPr lang="en-GB" sz="1400" dirty="0">
              <a:solidFill>
                <a:prstClr val="black"/>
              </a:solidFill>
              <a:latin typeface="Montserrat Light" panose="00000400000000000000" pitchFamily="2" charset="0"/>
            </a:endParaRPr>
          </a:p>
          <a:p>
            <a:r>
              <a:rPr lang="en-GB" sz="1400" dirty="0">
                <a:solidFill>
                  <a:prstClr val="black"/>
                </a:solidFill>
                <a:latin typeface="Montserrat Light" panose="00000400000000000000" pitchFamily="2" charset="0"/>
              </a:rPr>
              <a:t>As you and your partner begin to develop next steps to advance toward the benchmarks identified above, consider the following questions as a starting point for strengthening your partnership:  </a:t>
            </a:r>
          </a:p>
          <a:p>
            <a:pPr marL="342900" indent="-342900">
              <a:buFont typeface="Arial" panose="020B0604020202020204" pitchFamily="34" charset="0"/>
              <a:buChar char="•"/>
            </a:pPr>
            <a:r>
              <a:rPr lang="en-GB" sz="1400" dirty="0">
                <a:solidFill>
                  <a:prstClr val="black"/>
                </a:solidFill>
                <a:latin typeface="Montserrat Light" panose="00000400000000000000" pitchFamily="2" charset="0"/>
              </a:rPr>
              <a:t>What resources or relationships already exist to help our partnership advance toward the benchmark?  </a:t>
            </a:r>
          </a:p>
          <a:p>
            <a:pPr marL="342900" indent="-342900">
              <a:buFont typeface="Arial" panose="020B0604020202020204" pitchFamily="34" charset="0"/>
              <a:buChar char="•"/>
            </a:pPr>
            <a:r>
              <a:rPr lang="en-GB" sz="1400" dirty="0">
                <a:solidFill>
                  <a:prstClr val="black"/>
                </a:solidFill>
                <a:latin typeface="Montserrat Light" panose="00000400000000000000" pitchFamily="2" charset="0"/>
              </a:rPr>
              <a:t>Consider both internal and external resources and relationships. </a:t>
            </a:r>
          </a:p>
          <a:p>
            <a:pPr marL="342900" indent="-342900">
              <a:buFont typeface="Arial" panose="020B0604020202020204" pitchFamily="34" charset="0"/>
              <a:buChar char="•"/>
            </a:pPr>
            <a:r>
              <a:rPr lang="en-GB" sz="1400" dirty="0">
                <a:solidFill>
                  <a:prstClr val="black"/>
                </a:solidFill>
                <a:latin typeface="Montserrat Light" panose="00000400000000000000" pitchFamily="2" charset="0"/>
              </a:rPr>
              <a:t>What investments in the partnership are required to advance toward the benchmark? Consider: </a:t>
            </a:r>
          </a:p>
          <a:p>
            <a:pPr marL="800100" lvl="1" indent="-342900">
              <a:buFont typeface="Arial" panose="020B0604020202020204" pitchFamily="34" charset="0"/>
              <a:buChar char="•"/>
            </a:pPr>
            <a:r>
              <a:rPr lang="en-GB" sz="1400" dirty="0">
                <a:solidFill>
                  <a:prstClr val="black"/>
                </a:solidFill>
                <a:latin typeface="Montserrat Light" panose="00000400000000000000" pitchFamily="2" charset="0"/>
              </a:rPr>
              <a:t>Personnel (e.g. additional staff time, new expertise, consultants) </a:t>
            </a:r>
          </a:p>
          <a:p>
            <a:pPr marL="800100" lvl="1" indent="-342900">
              <a:buFont typeface="Arial" panose="020B0604020202020204" pitchFamily="34" charset="0"/>
              <a:buChar char="•"/>
            </a:pPr>
            <a:r>
              <a:rPr lang="en-GB" sz="1400" dirty="0">
                <a:solidFill>
                  <a:prstClr val="black"/>
                </a:solidFill>
                <a:latin typeface="Montserrat Light" panose="00000400000000000000" pitchFamily="2" charset="0"/>
              </a:rPr>
              <a:t>Systems (e.g. electronic health records, data collection software, CRM) </a:t>
            </a:r>
          </a:p>
          <a:p>
            <a:pPr marL="800100" lvl="1" indent="-342900">
              <a:buFont typeface="Arial" panose="020B0604020202020204" pitchFamily="34" charset="0"/>
              <a:buChar char="•"/>
            </a:pPr>
            <a:r>
              <a:rPr lang="en-GB" sz="1400" dirty="0">
                <a:solidFill>
                  <a:prstClr val="black"/>
                </a:solidFill>
                <a:latin typeface="Montserrat Light" panose="00000400000000000000" pitchFamily="2" charset="0"/>
              </a:rPr>
              <a:t>Facilities &amp; Equipment (e.g. space, computers, telephones) </a:t>
            </a:r>
          </a:p>
          <a:p>
            <a:pPr marL="800100" lvl="1" indent="-342900">
              <a:buFont typeface="Arial" panose="020B0604020202020204" pitchFamily="34" charset="0"/>
              <a:buChar char="•"/>
            </a:pPr>
            <a:r>
              <a:rPr lang="en-GB" sz="1400" dirty="0">
                <a:solidFill>
                  <a:prstClr val="black"/>
                </a:solidFill>
                <a:latin typeface="Montserrat Light" panose="00000400000000000000" pitchFamily="2" charset="0"/>
              </a:rPr>
              <a:t>Relationship-Building (e.g. meetings, marketing, travel) </a:t>
            </a:r>
          </a:p>
          <a:p>
            <a:pPr marL="342900" indent="-342900">
              <a:buFont typeface="Arial" panose="020B0604020202020204" pitchFamily="34" charset="0"/>
              <a:buChar char="•"/>
            </a:pPr>
            <a:r>
              <a:rPr lang="en-GB" sz="1400" dirty="0">
                <a:solidFill>
                  <a:prstClr val="black"/>
                </a:solidFill>
                <a:latin typeface="Montserrat Light" panose="00000400000000000000" pitchFamily="2" charset="0"/>
              </a:rPr>
              <a:t>On what timeframe is advancement of the benchmark achievable?  Is this a short-term or long-term priority? </a:t>
            </a:r>
          </a:p>
          <a:p>
            <a:pPr marL="342900" indent="-342900">
              <a:buFont typeface="Arial" panose="020B0604020202020204" pitchFamily="34" charset="0"/>
              <a:buChar char="•"/>
            </a:pPr>
            <a:r>
              <a:rPr lang="en-GB" sz="1400" dirty="0">
                <a:solidFill>
                  <a:prstClr val="black"/>
                </a:solidFill>
                <a:latin typeface="Montserrat Light" panose="00000400000000000000" pitchFamily="2" charset="0"/>
              </a:rPr>
              <a:t>How will advancing toward this benchmark drive our partnership to achieve our goals and improve desired outcomes? </a:t>
            </a:r>
          </a:p>
          <a:p>
            <a:pPr marL="342900" indent="-342900">
              <a:buFont typeface="Arial" panose="020B0604020202020204" pitchFamily="34" charset="0"/>
              <a:buChar char="•"/>
            </a:pPr>
            <a:r>
              <a:rPr lang="en-GB" sz="1400" dirty="0">
                <a:solidFill>
                  <a:prstClr val="black"/>
                </a:solidFill>
                <a:latin typeface="Montserrat Light" panose="00000400000000000000" pitchFamily="2" charset="0"/>
              </a:rPr>
              <a:t>What opportunities will advancing toward this benchmark create? Consider both short-term and long-term opportunities. </a:t>
            </a:r>
          </a:p>
          <a:p>
            <a:pPr marL="342900" indent="-342900">
              <a:buFont typeface="Arial" panose="020B0604020202020204" pitchFamily="34" charset="0"/>
              <a:buChar char="•"/>
            </a:pPr>
            <a:r>
              <a:rPr lang="en-GB" sz="1400" dirty="0">
                <a:solidFill>
                  <a:prstClr val="black"/>
                </a:solidFill>
                <a:latin typeface="Montserrat Light" panose="00000400000000000000" pitchFamily="2" charset="0"/>
              </a:rPr>
              <a:t>What risks or threats are associated with not advancing toward this benchmark? Consider both short-term and long-term risks or threats. </a:t>
            </a:r>
          </a:p>
          <a:p>
            <a:pPr marL="342900" indent="-342900">
              <a:buFont typeface="Arial" panose="020B0604020202020204" pitchFamily="34" charset="0"/>
              <a:buChar char="•"/>
            </a:pPr>
            <a:r>
              <a:rPr lang="en-GB" sz="1400" dirty="0">
                <a:solidFill>
                  <a:prstClr val="black"/>
                </a:solidFill>
                <a:latin typeface="Montserrat Light" panose="00000400000000000000" pitchFamily="2" charset="0"/>
              </a:rPr>
              <a:t>Are there important benchmarks that have not been identified in completing this tool?</a:t>
            </a:r>
            <a:endParaRPr lang="en-AU" sz="1400" dirty="0">
              <a:solidFill>
                <a:prstClr val="black"/>
              </a:solidFill>
              <a:latin typeface="Montserrat Light" panose="00000400000000000000" pitchFamily="2" charset="0"/>
            </a:endParaRPr>
          </a:p>
        </p:txBody>
      </p:sp>
    </p:spTree>
    <p:extLst>
      <p:ext uri="{BB962C8B-B14F-4D97-AF65-F5344CB8AC3E}">
        <p14:creationId xmlns:p14="http://schemas.microsoft.com/office/powerpoint/2010/main" val="1455095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6E8E53D9-9010-D117-1786-8C515FDDDD5C}"/>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BAF135B-96F4-2A85-6EE2-616890C22EAF}"/>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5BAF135B-96F4-2A85-6EE2-616890C22EAF}"/>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7CC0E5F3-D219-BF9F-BFBB-62A7C90FE7B1}"/>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2 of 15</a:t>
            </a:r>
          </a:p>
        </p:txBody>
      </p:sp>
      <p:pic>
        <p:nvPicPr>
          <p:cNvPr id="8" name="Picture 7" descr="Purple and purple letters on a black background&#10;&#10;Description automatically generated">
            <a:extLst>
              <a:ext uri="{FF2B5EF4-FFF2-40B4-BE49-F238E27FC236}">
                <a16:creationId xmlns:a16="http://schemas.microsoft.com/office/drawing/2014/main" id="{2A40A5B4-7F7C-943B-8D28-F072C3382B5E}"/>
              </a:ext>
            </a:extLst>
          </p:cNvPr>
          <p:cNvPicPr>
            <a:picLocks noChangeAspect="1"/>
          </p:cNvPicPr>
          <p:nvPr/>
        </p:nvPicPr>
        <p:blipFill>
          <a:blip r:embed="rId6"/>
          <a:stretch>
            <a:fillRect/>
          </a:stretch>
        </p:blipFill>
        <p:spPr>
          <a:xfrm>
            <a:off x="808242" y="933041"/>
            <a:ext cx="2681224" cy="404871"/>
          </a:xfrm>
          <a:prstGeom prst="rect">
            <a:avLst/>
          </a:prstGeom>
        </p:spPr>
      </p:pic>
      <p:cxnSp>
        <p:nvCxnSpPr>
          <p:cNvPr id="14" name="Straight Connector 13">
            <a:extLst>
              <a:ext uri="{FF2B5EF4-FFF2-40B4-BE49-F238E27FC236}">
                <a16:creationId xmlns:a16="http://schemas.microsoft.com/office/drawing/2014/main" id="{3E598609-71C5-1DB7-C6CF-AE97E12DC31D}"/>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2814CF4F-CA4E-0DF1-EC1C-F0E8A506F90E}"/>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4D1302 – Partnership Assessment Tool</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EB635A06-7056-CC38-708B-B8DA62A66026}"/>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36FCFA2E-3766-002C-922F-3EAB3122D06B}"/>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BD86B500-101C-7472-C550-682D9566E00D}"/>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A0271445-0640-F21F-F88A-216C334A3F04}"/>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41953F5E-0B13-10EF-1B47-644F3422726D}"/>
              </a:ext>
            </a:extLst>
          </p:cNvPr>
          <p:cNvSpPr/>
          <p:nvPr/>
        </p:nvSpPr>
        <p:spPr>
          <a:xfrm>
            <a:off x="0" y="1728829"/>
            <a:ext cx="12599988" cy="523221"/>
          </a:xfrm>
          <a:prstGeom prst="rect">
            <a:avLst/>
          </a:prstGeom>
          <a:solidFill>
            <a:srgbClr val="32A445"/>
          </a:solidFill>
          <a:ln w="12700" cap="flat" cmpd="sng" algn="ctr">
            <a:no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7" name="TextBox 6">
            <a:extLst>
              <a:ext uri="{FF2B5EF4-FFF2-40B4-BE49-F238E27FC236}">
                <a16:creationId xmlns:a16="http://schemas.microsoft.com/office/drawing/2014/main" id="{92D27701-D379-F88B-6AA3-2FD9CF0A2339}"/>
              </a:ext>
            </a:extLst>
          </p:cNvPr>
          <p:cNvSpPr txBox="1"/>
          <p:nvPr/>
        </p:nvSpPr>
        <p:spPr>
          <a:xfrm>
            <a:off x="1175582" y="1732985"/>
            <a:ext cx="9282139" cy="523220"/>
          </a:xfrm>
          <a:prstGeom prst="rect">
            <a:avLst/>
          </a:prstGeom>
          <a:noFill/>
        </p:spPr>
        <p:txBody>
          <a:bodyPr wrap="square" lIns="91440" tIns="45720" rIns="91440" bIns="45720" anchor="t">
            <a:spAutoFit/>
          </a:bodyPr>
          <a:lstStyle/>
          <a:p>
            <a:pPr algn="ctr" defTabSz="1180239"/>
            <a:r>
              <a:rPr lang="en-US" sz="2800" b="1" dirty="0">
                <a:solidFill>
                  <a:prstClr val="white"/>
                </a:solidFill>
                <a:latin typeface="Montserrat Light"/>
              </a:rPr>
              <a:t>Partnership Assessment Tool</a:t>
            </a:r>
          </a:p>
        </p:txBody>
      </p:sp>
      <p:sp>
        <p:nvSpPr>
          <p:cNvPr id="16" name="TextBox 15">
            <a:extLst>
              <a:ext uri="{FF2B5EF4-FFF2-40B4-BE49-F238E27FC236}">
                <a16:creationId xmlns:a16="http://schemas.microsoft.com/office/drawing/2014/main" id="{91C270B7-41A1-DCAF-EDEB-AA647E30838D}"/>
              </a:ext>
            </a:extLst>
          </p:cNvPr>
          <p:cNvSpPr txBox="1"/>
          <p:nvPr/>
        </p:nvSpPr>
        <p:spPr>
          <a:xfrm>
            <a:off x="462156" y="2505642"/>
            <a:ext cx="11720478" cy="3108543"/>
          </a:xfrm>
          <a:prstGeom prst="rect">
            <a:avLst/>
          </a:prstGeom>
          <a:noFill/>
        </p:spPr>
        <p:txBody>
          <a:bodyPr wrap="square">
            <a:spAutoFit/>
          </a:bodyPr>
          <a:lstStyle/>
          <a:p>
            <a:pPr defTabSz="1180239">
              <a:defRPr/>
            </a:pPr>
            <a:r>
              <a:rPr lang="en-US" sz="1400" dirty="0">
                <a:solidFill>
                  <a:prstClr val="black"/>
                </a:solidFill>
                <a:latin typeface="Montserrat Light" panose="00000400000000000000" pitchFamily="2" charset="0"/>
              </a:rPr>
              <a:t>The aim of this tool is to help organisations reflect on the partnerships they have established and monitor and </a:t>
            </a:r>
            <a:r>
              <a:rPr lang="en-US" sz="1400" dirty="0" err="1">
                <a:solidFill>
                  <a:prstClr val="black"/>
                </a:solidFill>
                <a:latin typeface="Montserrat Light" panose="00000400000000000000" pitchFamily="2" charset="0"/>
              </a:rPr>
              <a:t>maximise</a:t>
            </a:r>
            <a:r>
              <a:rPr lang="en-US" sz="1400" dirty="0">
                <a:solidFill>
                  <a:prstClr val="black"/>
                </a:solidFill>
                <a:latin typeface="Montserrat Light" panose="00000400000000000000" pitchFamily="2" charset="0"/>
              </a:rPr>
              <a:t> their effectiveness. </a:t>
            </a:r>
          </a:p>
          <a:p>
            <a:pPr defTabSz="1180239">
              <a:defRPr/>
            </a:pPr>
            <a:endParaRPr lang="en-US" sz="1400" dirty="0">
              <a:solidFill>
                <a:prstClr val="black"/>
              </a:solidFill>
              <a:latin typeface="Montserrat Light" panose="00000400000000000000" pitchFamily="2" charset="0"/>
            </a:endParaRPr>
          </a:p>
          <a:p>
            <a:pPr defTabSz="1180239">
              <a:defRPr/>
            </a:pPr>
            <a:r>
              <a:rPr lang="en-US" sz="1400" dirty="0">
                <a:solidFill>
                  <a:prstClr val="black"/>
                </a:solidFill>
                <a:latin typeface="Montserrat Light" panose="00000400000000000000" pitchFamily="2" charset="0"/>
              </a:rPr>
              <a:t>The tool is divided into three sections:</a:t>
            </a:r>
          </a:p>
          <a:p>
            <a:pPr defTabSz="1180239">
              <a:defRPr/>
            </a:pPr>
            <a:endParaRPr lang="en-US" sz="1400" dirty="0">
              <a:solidFill>
                <a:prstClr val="black"/>
              </a:solidFill>
              <a:latin typeface="Montserrat Light" panose="00000400000000000000" pitchFamily="2" charset="0"/>
            </a:endParaRPr>
          </a:p>
          <a:p>
            <a:pPr marL="285750" indent="-285750" defTabSz="1180239">
              <a:buFont typeface="Arial" panose="020B0604020202020204" pitchFamily="34" charset="0"/>
              <a:buChar char="•"/>
              <a:defRPr/>
            </a:pPr>
            <a:r>
              <a:rPr lang="en-US" sz="1400" b="1" dirty="0">
                <a:solidFill>
                  <a:srgbClr val="257B34"/>
                </a:solidFill>
                <a:latin typeface="Montserrat Light" panose="00000400000000000000" pitchFamily="2" charset="0"/>
              </a:rPr>
              <a:t>Changing organisations: </a:t>
            </a:r>
            <a:r>
              <a:rPr lang="en-US" sz="1400" dirty="0">
                <a:solidFill>
                  <a:prstClr val="black"/>
                </a:solidFill>
                <a:latin typeface="Montserrat Light" panose="00000400000000000000" pitchFamily="2" charset="0"/>
              </a:rPr>
              <a:t>How to embed partnerships as an ongoing way of working.</a:t>
            </a:r>
          </a:p>
          <a:p>
            <a:pPr defTabSz="1180239">
              <a:defRPr/>
            </a:pPr>
            <a:endParaRPr lang="en-US" sz="1400" dirty="0">
              <a:solidFill>
                <a:prstClr val="black"/>
              </a:solidFill>
              <a:latin typeface="Montserrat Light" panose="00000400000000000000" pitchFamily="2" charset="0"/>
            </a:endParaRPr>
          </a:p>
          <a:p>
            <a:pPr marL="285750" indent="-285750" defTabSz="1180239">
              <a:buFont typeface="Arial" panose="020B0604020202020204" pitchFamily="34" charset="0"/>
              <a:buChar char="•"/>
              <a:defRPr/>
            </a:pPr>
            <a:r>
              <a:rPr lang="en-US" sz="1400" b="1" dirty="0">
                <a:solidFill>
                  <a:srgbClr val="257B34"/>
                </a:solidFill>
                <a:latin typeface="Montserrat Light" panose="00000400000000000000" pitchFamily="2" charset="0"/>
              </a:rPr>
              <a:t>Exploring the nature of partnerships (Activities 1 and 2): </a:t>
            </a:r>
            <a:r>
              <a:rPr lang="en-US" sz="1400" dirty="0">
                <a:solidFill>
                  <a:prstClr val="black"/>
                </a:solidFill>
                <a:latin typeface="Montserrat Light" panose="00000400000000000000" pitchFamily="2" charset="0"/>
              </a:rPr>
              <a:t>Why is the partnership necessary in this particular project? </a:t>
            </a:r>
            <a:br>
              <a:rPr lang="en-US" sz="1400" dirty="0">
                <a:solidFill>
                  <a:prstClr val="black"/>
                </a:solidFill>
                <a:latin typeface="Montserrat Light" panose="00000400000000000000" pitchFamily="2" charset="0"/>
              </a:rPr>
            </a:br>
            <a:r>
              <a:rPr lang="en-US" sz="1400" dirty="0">
                <a:solidFill>
                  <a:prstClr val="black"/>
                </a:solidFill>
                <a:latin typeface="Montserrat Light" panose="00000400000000000000" pitchFamily="2" charset="0"/>
              </a:rPr>
              <a:t>What value does the partnership add to the project? This involves designing a map that visually represents the nature of the relationships between agencies.</a:t>
            </a:r>
          </a:p>
          <a:p>
            <a:pPr defTabSz="1180239">
              <a:defRPr/>
            </a:pPr>
            <a:endParaRPr lang="en-US" sz="1400" dirty="0">
              <a:solidFill>
                <a:prstClr val="black"/>
              </a:solidFill>
              <a:latin typeface="Montserrat Light" panose="00000400000000000000" pitchFamily="2" charset="0"/>
            </a:endParaRPr>
          </a:p>
          <a:p>
            <a:pPr marL="285750" indent="-285750" defTabSz="1180239">
              <a:buFont typeface="Arial" panose="020B0604020202020204" pitchFamily="34" charset="0"/>
              <a:buChar char="•"/>
              <a:defRPr/>
            </a:pPr>
            <a:r>
              <a:rPr lang="en-US" sz="1400" b="1" dirty="0" err="1">
                <a:solidFill>
                  <a:srgbClr val="257B34"/>
                </a:solidFill>
                <a:latin typeface="Montserrat Light" panose="00000400000000000000" pitchFamily="2" charset="0"/>
              </a:rPr>
              <a:t>Analysing</a:t>
            </a:r>
            <a:r>
              <a:rPr lang="en-US" sz="1400" b="1" dirty="0">
                <a:solidFill>
                  <a:srgbClr val="257B34"/>
                </a:solidFill>
                <a:latin typeface="Montserrat Light" panose="00000400000000000000" pitchFamily="2" charset="0"/>
              </a:rPr>
              <a:t> existing or potential partnerships (Activity 3): </a:t>
            </a:r>
            <a:r>
              <a:rPr lang="en-US" sz="1400" dirty="0">
                <a:solidFill>
                  <a:prstClr val="black"/>
                </a:solidFill>
                <a:latin typeface="Montserrat Light" panose="00000400000000000000" pitchFamily="2" charset="0"/>
              </a:rPr>
              <a:t>This involves completing a checklist that defines the key features of a successful inter-departmental, inter-agency or inter-sectoral partnership. The checklist is designed to provide feedback on the current status of the partnership and to suggest areas that need further support and work. </a:t>
            </a:r>
          </a:p>
        </p:txBody>
      </p:sp>
    </p:spTree>
    <p:extLst>
      <p:ext uri="{BB962C8B-B14F-4D97-AF65-F5344CB8AC3E}">
        <p14:creationId xmlns:p14="http://schemas.microsoft.com/office/powerpoint/2010/main" val="3850832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EFE3385F-18C1-5E94-4FAF-BDD69A86A3EC}"/>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0747B5E2-24EC-05F8-AEC2-01200D3A69EA}"/>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0747B5E2-24EC-05F8-AEC2-01200D3A69EA}"/>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EFCA987B-064A-AB73-40B1-99EE67892728}"/>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3 of 15</a:t>
            </a:r>
          </a:p>
        </p:txBody>
      </p:sp>
      <p:pic>
        <p:nvPicPr>
          <p:cNvPr id="8" name="Picture 7" descr="Purple and purple letters on a black background&#10;&#10;Description automatically generated">
            <a:extLst>
              <a:ext uri="{FF2B5EF4-FFF2-40B4-BE49-F238E27FC236}">
                <a16:creationId xmlns:a16="http://schemas.microsoft.com/office/drawing/2014/main" id="{05026B67-D817-6D01-969A-6A9CD12441E7}"/>
              </a:ext>
            </a:extLst>
          </p:cNvPr>
          <p:cNvPicPr>
            <a:picLocks noChangeAspect="1"/>
          </p:cNvPicPr>
          <p:nvPr/>
        </p:nvPicPr>
        <p:blipFill>
          <a:blip r:embed="rId6"/>
          <a:stretch>
            <a:fillRect/>
          </a:stretch>
        </p:blipFill>
        <p:spPr>
          <a:xfrm>
            <a:off x="808242" y="933041"/>
            <a:ext cx="2681224" cy="404871"/>
          </a:xfrm>
          <a:prstGeom prst="rect">
            <a:avLst/>
          </a:prstGeom>
        </p:spPr>
      </p:pic>
      <p:cxnSp>
        <p:nvCxnSpPr>
          <p:cNvPr id="14" name="Straight Connector 13">
            <a:extLst>
              <a:ext uri="{FF2B5EF4-FFF2-40B4-BE49-F238E27FC236}">
                <a16:creationId xmlns:a16="http://schemas.microsoft.com/office/drawing/2014/main" id="{16E9B9F6-5C6F-3E8D-AB26-80755BA82324}"/>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D1EB2128-1C67-B9A4-8D21-2665C0EC6D5A}"/>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4D1302 – Partnership Assessment Tool</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AED25B3F-53FC-01DD-359E-2DEE69CAD10C}"/>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8CADF1B9-DC40-E85C-B14B-507FB96D9C36}"/>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FB99B266-3ABD-D26B-6815-423900F133C0}"/>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C7CA8587-DE7B-A6CB-BC93-25FDF806D63E}"/>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A4A9CAF-21FC-E6F2-B4D0-5D8658A0B0D3}"/>
              </a:ext>
            </a:extLst>
          </p:cNvPr>
          <p:cNvSpPr txBox="1"/>
          <p:nvPr/>
        </p:nvSpPr>
        <p:spPr>
          <a:xfrm>
            <a:off x="400833" y="1448491"/>
            <a:ext cx="11849621" cy="5262979"/>
          </a:xfrm>
          <a:prstGeom prst="rect">
            <a:avLst/>
          </a:prstGeom>
          <a:noFill/>
        </p:spPr>
        <p:txBody>
          <a:bodyPr wrap="square">
            <a:spAutoFit/>
          </a:bodyPr>
          <a:lstStyle/>
          <a:p>
            <a:r>
              <a:rPr lang="en-GB" sz="1200" b="1" dirty="0">
                <a:solidFill>
                  <a:prstClr val="black"/>
                </a:solidFill>
                <a:latin typeface="Montserrat Light" panose="00000400000000000000" pitchFamily="2" charset="0"/>
              </a:rPr>
              <a:t>What will I find in this tool? </a:t>
            </a:r>
          </a:p>
          <a:p>
            <a:endParaRPr lang="en-GB" sz="1200" dirty="0">
              <a:solidFill>
                <a:prstClr val="black"/>
              </a:solidFill>
              <a:latin typeface="Montserrat Light" panose="00000400000000000000" pitchFamily="2" charset="0"/>
            </a:endParaRPr>
          </a:p>
          <a:p>
            <a:r>
              <a:rPr lang="en-GB" sz="1200" b="1" dirty="0">
                <a:solidFill>
                  <a:prstClr val="black"/>
                </a:solidFill>
                <a:latin typeface="Montserrat Light" panose="00000400000000000000" pitchFamily="2" charset="0"/>
              </a:rPr>
              <a:t>Partnership Check-Up: </a:t>
            </a:r>
            <a:r>
              <a:rPr lang="en-GB" sz="1200" dirty="0">
                <a:solidFill>
                  <a:prstClr val="black"/>
                </a:solidFill>
                <a:latin typeface="Montserrat Light" panose="00000400000000000000" pitchFamily="2" charset="0"/>
              </a:rPr>
              <a:t>While there are multiple ways in which you and your partner can work together for greater community impact, this questionnaire explores your partnership’s progress toward key benchmarks characteristic of effective partnership. Benchmarks are organized into four core themes: Internal &amp; External Relationships, Service Delivery &amp; Workflow, Funding &amp; Finance, and Data &amp; Outcomes. The final page of the check-up provides a summary chart to synthesize your responses and identify your 3-5 greatest areas for development. </a:t>
            </a:r>
          </a:p>
          <a:p>
            <a:endParaRPr lang="en-GB" sz="1200" dirty="0">
              <a:solidFill>
                <a:prstClr val="black"/>
              </a:solidFill>
              <a:latin typeface="Montserrat Light" panose="00000400000000000000" pitchFamily="2" charset="0"/>
            </a:endParaRPr>
          </a:p>
          <a:p>
            <a:r>
              <a:rPr lang="en-GB" sz="1200" b="1" dirty="0">
                <a:solidFill>
                  <a:prstClr val="black"/>
                </a:solidFill>
                <a:latin typeface="Montserrat Light" panose="00000400000000000000" pitchFamily="2" charset="0"/>
              </a:rPr>
              <a:t>Partner Discussion Guide: </a:t>
            </a:r>
            <a:r>
              <a:rPr lang="en-GB" sz="1200" dirty="0">
                <a:solidFill>
                  <a:prstClr val="black"/>
                </a:solidFill>
                <a:latin typeface="Montserrat Light" panose="00000400000000000000" pitchFamily="2" charset="0"/>
              </a:rPr>
              <a:t>To strengthen your partnership moving forward, the questions in this section begin to guide you and your partner in naming potential next steps to progress toward specific benchmarks.  Who should fill out this tool? This tool is designed for use by two partner organizations (a CBO and a healthcare organization) who are actively engaged in a partnership with established goals and services. While designed for use by two partnering organizations, we also encourage organizations engaged in partnerships involving more than two partners to use the tool. </a:t>
            </a:r>
          </a:p>
          <a:p>
            <a:endParaRPr lang="en-GB" sz="1200" dirty="0">
              <a:solidFill>
                <a:prstClr val="black"/>
              </a:solidFill>
              <a:latin typeface="Montserrat Light" panose="00000400000000000000" pitchFamily="2" charset="0"/>
            </a:endParaRPr>
          </a:p>
          <a:p>
            <a:r>
              <a:rPr lang="en-GB" sz="1200" dirty="0">
                <a:solidFill>
                  <a:prstClr val="black"/>
                </a:solidFill>
                <a:latin typeface="Montserrat Light" panose="00000400000000000000" pitchFamily="2" charset="0"/>
              </a:rPr>
              <a:t>We recommend that staff who are deeply engaged in the partnership within each organization complete the tool. This may include a mixture of service delivery staff (e.g. Care Coordinators, Social Workers, and Direct Service Delivery Staff) and key business and administrative leadership (e.g. CEO, CFO, Community Benefits Director, Project Manager, etc.) from each partner, and will likely vary from partnership to partnership. </a:t>
            </a:r>
          </a:p>
          <a:p>
            <a:endParaRPr lang="en-GB" sz="1200" dirty="0">
              <a:solidFill>
                <a:prstClr val="black"/>
              </a:solidFill>
              <a:latin typeface="Montserrat Light" panose="00000400000000000000" pitchFamily="2" charset="0"/>
            </a:endParaRPr>
          </a:p>
          <a:p>
            <a:r>
              <a:rPr lang="en-GB" sz="1200" b="1" dirty="0">
                <a:solidFill>
                  <a:prstClr val="black"/>
                </a:solidFill>
                <a:latin typeface="Montserrat Light" panose="00000400000000000000" pitchFamily="2" charset="0"/>
              </a:rPr>
              <a:t>How do I complete the tool? </a:t>
            </a:r>
          </a:p>
          <a:p>
            <a:r>
              <a:rPr lang="en-GB" sz="1200" b="1" dirty="0">
                <a:solidFill>
                  <a:prstClr val="black"/>
                </a:solidFill>
                <a:latin typeface="Montserrat Light" panose="00000400000000000000" pitchFamily="2" charset="0"/>
              </a:rPr>
              <a:t>Step 1: </a:t>
            </a:r>
            <a:r>
              <a:rPr lang="en-GB" sz="1200" dirty="0">
                <a:solidFill>
                  <a:prstClr val="black"/>
                </a:solidFill>
                <a:latin typeface="Montserrat Light" panose="00000400000000000000" pitchFamily="2" charset="0"/>
              </a:rPr>
              <a:t>You and representatives from your partner organization will first complete the Partnership Check-Up, either individually or together. For each benchmark statement, consider the guiding questions to make an assessment of your partnership’s progress toward the benchmark, on a scale of “needs development” to “well-developed” (1-5). Use the notes section to capture key ideas, stories, and examples related to each benchmark. </a:t>
            </a:r>
          </a:p>
          <a:p>
            <a:endParaRPr lang="en-GB" sz="1200" b="1" dirty="0">
              <a:solidFill>
                <a:prstClr val="black"/>
              </a:solidFill>
              <a:latin typeface="Montserrat Light" panose="00000400000000000000" pitchFamily="2" charset="0"/>
            </a:endParaRPr>
          </a:p>
          <a:p>
            <a:r>
              <a:rPr lang="en-GB" sz="1200" b="1" dirty="0">
                <a:solidFill>
                  <a:prstClr val="black"/>
                </a:solidFill>
                <a:latin typeface="Montserrat Light" panose="00000400000000000000" pitchFamily="2" charset="0"/>
              </a:rPr>
              <a:t>Step 2: </a:t>
            </a:r>
            <a:r>
              <a:rPr lang="en-GB" sz="1200" dirty="0">
                <a:solidFill>
                  <a:prstClr val="black"/>
                </a:solidFill>
                <a:latin typeface="Montserrat Light" panose="00000400000000000000" pitchFamily="2" charset="0"/>
              </a:rPr>
              <a:t>Fill out the summary chart at the end of the Partnership Check-Up, based on your assessment. Together with your partner organization, review the summary chart results. A series of discussion questions has been provided to facilitate conversation around areas of alignment and divergence. </a:t>
            </a:r>
          </a:p>
          <a:p>
            <a:endParaRPr lang="en-GB" sz="1200" b="1" dirty="0">
              <a:solidFill>
                <a:prstClr val="black"/>
              </a:solidFill>
              <a:latin typeface="Montserrat Light" panose="00000400000000000000" pitchFamily="2" charset="0"/>
            </a:endParaRPr>
          </a:p>
          <a:p>
            <a:r>
              <a:rPr lang="en-GB" sz="1200" b="1" dirty="0">
                <a:solidFill>
                  <a:prstClr val="black"/>
                </a:solidFill>
                <a:latin typeface="Montserrat Light" panose="00000400000000000000" pitchFamily="2" charset="0"/>
              </a:rPr>
              <a:t>Step 3: </a:t>
            </a:r>
            <a:r>
              <a:rPr lang="en-GB" sz="1200" dirty="0">
                <a:solidFill>
                  <a:prstClr val="black"/>
                </a:solidFill>
                <a:latin typeface="Montserrat Light" panose="00000400000000000000" pitchFamily="2" charset="0"/>
              </a:rPr>
              <a:t>Use the Partner Discussion Guide to focus on the 3-5 areas requiring more development. The following questions provide a starting point for identifying next steps to strengthen your partnership. Additional Tools The PATH is a resource specifically designed for organizations involved in an established partnership. A variety of other tools exist to help partnerships and individual organizations at different levels of maturity and in different situations and contexts. See the Appendix for a list of additional tools related to advancing CBO-healthcare partnerships.</a:t>
            </a:r>
            <a:endParaRPr lang="en-AU" sz="1200" dirty="0">
              <a:solidFill>
                <a:prstClr val="black"/>
              </a:solidFill>
              <a:latin typeface="Montserrat Light" panose="00000400000000000000" pitchFamily="2" charset="0"/>
            </a:endParaRPr>
          </a:p>
        </p:txBody>
      </p:sp>
    </p:spTree>
    <p:extLst>
      <p:ext uri="{BB962C8B-B14F-4D97-AF65-F5344CB8AC3E}">
        <p14:creationId xmlns:p14="http://schemas.microsoft.com/office/powerpoint/2010/main" val="2166492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B71C0C23-173D-A06E-6D18-1A079824704F}"/>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C8846F4-3CBE-7984-59C0-811B1D6A2D5C}"/>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4C8846F4-3CBE-7984-59C0-811B1D6A2D5C}"/>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303E4F24-A46C-15BE-0A57-9B7834D57FC7}"/>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4 of 15</a:t>
            </a:r>
          </a:p>
        </p:txBody>
      </p:sp>
      <p:pic>
        <p:nvPicPr>
          <p:cNvPr id="8" name="Picture 7" descr="Purple and purple letters on a black background&#10;&#10;Description automatically generated">
            <a:extLst>
              <a:ext uri="{FF2B5EF4-FFF2-40B4-BE49-F238E27FC236}">
                <a16:creationId xmlns:a16="http://schemas.microsoft.com/office/drawing/2014/main" id="{9D090A7C-CE69-9C2B-AC19-5727FA36A77C}"/>
              </a:ext>
            </a:extLst>
          </p:cNvPr>
          <p:cNvPicPr>
            <a:picLocks noChangeAspect="1"/>
          </p:cNvPicPr>
          <p:nvPr/>
        </p:nvPicPr>
        <p:blipFill>
          <a:blip r:embed="rId6"/>
          <a:stretch>
            <a:fillRect/>
          </a:stretch>
        </p:blipFill>
        <p:spPr>
          <a:xfrm>
            <a:off x="808242" y="933041"/>
            <a:ext cx="2681224" cy="404871"/>
          </a:xfrm>
          <a:prstGeom prst="rect">
            <a:avLst/>
          </a:prstGeom>
        </p:spPr>
      </p:pic>
      <p:cxnSp>
        <p:nvCxnSpPr>
          <p:cNvPr id="14" name="Straight Connector 13">
            <a:extLst>
              <a:ext uri="{FF2B5EF4-FFF2-40B4-BE49-F238E27FC236}">
                <a16:creationId xmlns:a16="http://schemas.microsoft.com/office/drawing/2014/main" id="{580CD652-A839-9C5D-C913-06FE4CCAA2C3}"/>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1AF594B8-1C4B-5145-8CD5-AA45CC2FBA21}"/>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4D1302 – Partnership Assessment Tool</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98713D01-23A7-DABC-9397-CF2ACF13BD29}"/>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40D9CD80-15C0-4CA1-A423-EDCF9A6A590B}"/>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BEA6B9F8-0144-2FB0-5663-F704B30A96C7}"/>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FDB101D5-C4D6-8F23-934A-9AAE25005A7D}"/>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169EF85-D66D-B1C9-A8AD-FADE884B0119}"/>
              </a:ext>
            </a:extLst>
          </p:cNvPr>
          <p:cNvSpPr txBox="1"/>
          <p:nvPr/>
        </p:nvSpPr>
        <p:spPr>
          <a:xfrm>
            <a:off x="100208" y="2038256"/>
            <a:ext cx="12024986" cy="5539978"/>
          </a:xfrm>
          <a:prstGeom prst="rect">
            <a:avLst/>
          </a:prstGeom>
          <a:noFill/>
        </p:spPr>
        <p:txBody>
          <a:bodyPr wrap="square">
            <a:spAutoFit/>
          </a:bodyPr>
          <a:lstStyle/>
          <a:p>
            <a:r>
              <a:rPr lang="en-GB" sz="1200" dirty="0">
                <a:solidFill>
                  <a:prstClr val="black"/>
                </a:solidFill>
                <a:latin typeface="Montserrat Light" panose="00000400000000000000" pitchFamily="2" charset="0"/>
              </a:rPr>
              <a:t>A core element of effective partnership is having strong relationships among partners and with other stakeholders, like funders and the community. This section focuses on your partnership’s progress towards internal and external relationship benchmarks. </a:t>
            </a:r>
          </a:p>
          <a:p>
            <a:endParaRPr lang="en-GB" sz="1200" dirty="0">
              <a:solidFill>
                <a:prstClr val="black"/>
              </a:solidFill>
              <a:latin typeface="Montserrat Light" panose="00000400000000000000" pitchFamily="2" charset="0"/>
            </a:endParaRPr>
          </a:p>
          <a:p>
            <a:r>
              <a:rPr lang="en-GB" sz="1400" b="1" dirty="0">
                <a:solidFill>
                  <a:prstClr val="black"/>
                </a:solidFill>
                <a:latin typeface="Montserrat Light" panose="00000400000000000000" pitchFamily="2" charset="0"/>
              </a:rPr>
              <a:t>Shared Goals </a:t>
            </a:r>
          </a:p>
          <a:p>
            <a:r>
              <a:rPr lang="en-GB" sz="1200" b="1" dirty="0">
                <a:solidFill>
                  <a:prstClr val="black"/>
                </a:solidFill>
                <a:latin typeface="Montserrat Light" panose="00000400000000000000" pitchFamily="2" charset="0"/>
              </a:rPr>
              <a:t>Benchmark | My partner and I share an understanding of the goals our partnership seeks to achieve. </a:t>
            </a:r>
          </a:p>
          <a:p>
            <a:endParaRPr lang="en-GB" sz="1200" dirty="0">
              <a:solidFill>
                <a:prstClr val="black"/>
              </a:solidFill>
              <a:latin typeface="Montserrat Light" panose="00000400000000000000" pitchFamily="2" charset="0"/>
            </a:endParaRPr>
          </a:p>
          <a:p>
            <a:r>
              <a:rPr lang="en-GB" sz="1200" b="1" dirty="0">
                <a:solidFill>
                  <a:prstClr val="black"/>
                </a:solidFill>
                <a:latin typeface="Montserrat Light" panose="00000400000000000000" pitchFamily="2" charset="0"/>
              </a:rPr>
              <a:t>Guiding Questions </a:t>
            </a:r>
          </a:p>
          <a:p>
            <a:pPr marL="171450" indent="-171450">
              <a:buFont typeface="Arial" panose="020B0604020202020204" pitchFamily="34" charset="0"/>
              <a:buChar char="•"/>
            </a:pPr>
            <a:r>
              <a:rPr lang="en-GB" sz="1200" dirty="0">
                <a:solidFill>
                  <a:prstClr val="black"/>
                </a:solidFill>
                <a:latin typeface="Montserrat Light" panose="00000400000000000000" pitchFamily="2" charset="0"/>
              </a:rPr>
              <a:t>Why are we partnering?</a:t>
            </a:r>
          </a:p>
          <a:p>
            <a:pPr marL="171450" indent="-171450">
              <a:buFont typeface="Arial" panose="020B0604020202020204" pitchFamily="34" charset="0"/>
              <a:buChar char="•"/>
            </a:pPr>
            <a:r>
              <a:rPr lang="en-GB" sz="1200" dirty="0">
                <a:solidFill>
                  <a:prstClr val="black"/>
                </a:solidFill>
                <a:latin typeface="Montserrat Light" panose="00000400000000000000" pitchFamily="2" charset="0"/>
              </a:rPr>
              <a:t>What need and specific population is our partnership  designed to address?  </a:t>
            </a:r>
          </a:p>
          <a:p>
            <a:pPr marL="171450" indent="-171450">
              <a:buFont typeface="Arial" panose="020B0604020202020204" pitchFamily="34" charset="0"/>
              <a:buChar char="•"/>
            </a:pPr>
            <a:r>
              <a:rPr lang="en-GB" sz="1200" dirty="0">
                <a:solidFill>
                  <a:prstClr val="black"/>
                </a:solidFill>
                <a:latin typeface="Montserrat Light" panose="00000400000000000000" pitchFamily="2" charset="0"/>
              </a:rPr>
              <a:t>How often do we check-in about our goals of the partnership and our progress  toward these goals? </a:t>
            </a:r>
          </a:p>
          <a:p>
            <a:pPr marL="171450" indent="-171450">
              <a:buFont typeface="Arial" panose="020B0604020202020204" pitchFamily="34" charset="0"/>
              <a:buChar char="•"/>
            </a:pPr>
            <a:r>
              <a:rPr lang="en-GB" sz="1200" dirty="0">
                <a:solidFill>
                  <a:prstClr val="black"/>
                </a:solidFill>
                <a:latin typeface="Montserrat Light" panose="00000400000000000000" pitchFamily="2" charset="0"/>
              </a:rPr>
              <a:t>Are our goals we’ve set forth for our partnership achievable within a reasonable  timeframe?  </a:t>
            </a:r>
          </a:p>
          <a:p>
            <a:pPr marL="171450" indent="-171450">
              <a:buFont typeface="Arial" panose="020B0604020202020204" pitchFamily="34" charset="0"/>
              <a:buChar char="•"/>
            </a:pPr>
            <a:r>
              <a:rPr lang="en-GB" sz="1200" dirty="0">
                <a:solidFill>
                  <a:prstClr val="black"/>
                </a:solidFill>
                <a:latin typeface="Montserrat Light" panose="00000400000000000000" pitchFamily="2" charset="0"/>
              </a:rPr>
              <a:t>What are we not trying to achieve through our partnership? </a:t>
            </a:r>
          </a:p>
          <a:p>
            <a:pPr marL="171450" indent="-171450">
              <a:buFont typeface="Arial" panose="020B0604020202020204" pitchFamily="34" charset="0"/>
              <a:buChar char="•"/>
            </a:pPr>
            <a:r>
              <a:rPr lang="en-GB" sz="1200" dirty="0">
                <a:solidFill>
                  <a:prstClr val="black"/>
                </a:solidFill>
                <a:latin typeface="Montserrat Light" panose="00000400000000000000" pitchFamily="2" charset="0"/>
              </a:rPr>
              <a:t>What needs and  activities are beyond the scope of this partnership? </a:t>
            </a:r>
          </a:p>
          <a:p>
            <a:pPr marL="171450" indent="-171450">
              <a:buFont typeface="Arial" panose="020B0604020202020204" pitchFamily="34" charset="0"/>
              <a:buChar char="•"/>
            </a:pPr>
            <a:r>
              <a:rPr lang="en-GB" sz="1200" dirty="0">
                <a:solidFill>
                  <a:prstClr val="black"/>
                </a:solidFill>
                <a:latin typeface="Montserrat Light" panose="00000400000000000000" pitchFamily="2" charset="0"/>
              </a:rPr>
              <a:t>How have our goals evolved as the partnership has evolved? </a:t>
            </a:r>
          </a:p>
          <a:p>
            <a:endParaRPr lang="en-GB" sz="1200" dirty="0">
              <a:solidFill>
                <a:prstClr val="black"/>
              </a:solidFill>
              <a:latin typeface="Montserrat Light" panose="00000400000000000000" pitchFamily="2" charset="0"/>
            </a:endParaRPr>
          </a:p>
          <a:p>
            <a:endParaRPr lang="en-GB" sz="1200" dirty="0">
              <a:solidFill>
                <a:prstClr val="black"/>
              </a:solidFill>
              <a:latin typeface="Montserrat Light" panose="00000400000000000000" pitchFamily="2" charset="0"/>
            </a:endParaRPr>
          </a:p>
          <a:p>
            <a:endParaRPr lang="en-GB" sz="1200" dirty="0">
              <a:solidFill>
                <a:prstClr val="black"/>
              </a:solidFill>
              <a:latin typeface="Montserrat Light" panose="00000400000000000000" pitchFamily="2" charset="0"/>
            </a:endParaRPr>
          </a:p>
          <a:p>
            <a:endParaRPr lang="en-GB" sz="1200" dirty="0">
              <a:solidFill>
                <a:prstClr val="black"/>
              </a:solidFill>
              <a:latin typeface="Montserrat Light" panose="00000400000000000000" pitchFamily="2" charset="0"/>
            </a:endParaRPr>
          </a:p>
          <a:p>
            <a:r>
              <a:rPr lang="en-GB" sz="1400" b="1" dirty="0">
                <a:solidFill>
                  <a:prstClr val="black"/>
                </a:solidFill>
                <a:latin typeface="Montserrat Light" panose="00000400000000000000" pitchFamily="2" charset="0"/>
              </a:rPr>
              <a:t>Maximizing Partner Value </a:t>
            </a:r>
          </a:p>
          <a:p>
            <a:r>
              <a:rPr lang="en-GB" sz="1200" b="1" dirty="0">
                <a:solidFill>
                  <a:prstClr val="black"/>
                </a:solidFill>
                <a:latin typeface="Montserrat Light" panose="00000400000000000000" pitchFamily="2" charset="0"/>
              </a:rPr>
              <a:t>Benchmark | My partner and I bring complementary expertise to the  partnership and maximize the unique value we each bring. </a:t>
            </a:r>
          </a:p>
          <a:p>
            <a:endParaRPr lang="en-GB" sz="1400" b="1" dirty="0">
              <a:solidFill>
                <a:prstClr val="black"/>
              </a:solidFill>
              <a:latin typeface="Montserrat Light" panose="00000400000000000000" pitchFamily="2" charset="0"/>
            </a:endParaRPr>
          </a:p>
          <a:p>
            <a:r>
              <a:rPr lang="en-GB" sz="1200" b="1" dirty="0">
                <a:solidFill>
                  <a:prstClr val="black"/>
                </a:solidFill>
                <a:latin typeface="Montserrat Light" panose="00000400000000000000" pitchFamily="2" charset="0"/>
              </a:rPr>
              <a:t>Guiding Questions </a:t>
            </a:r>
          </a:p>
          <a:p>
            <a:pPr marL="171450" indent="-171450">
              <a:buFont typeface="Arial" panose="020B0604020202020204" pitchFamily="34" charset="0"/>
              <a:buChar char="•"/>
            </a:pPr>
            <a:r>
              <a:rPr lang="en-GB" sz="1200" dirty="0">
                <a:solidFill>
                  <a:prstClr val="black"/>
                </a:solidFill>
                <a:latin typeface="Montserrat Light" panose="00000400000000000000" pitchFamily="2" charset="0"/>
              </a:rPr>
              <a:t>What value—including skills and expertise—does each partner contribute to  the partnership?</a:t>
            </a:r>
          </a:p>
          <a:p>
            <a:pPr marL="171450" indent="-171450">
              <a:buFont typeface="Arial" panose="020B0604020202020204" pitchFamily="34" charset="0"/>
              <a:buChar char="•"/>
            </a:pPr>
            <a:r>
              <a:rPr lang="en-GB" sz="1200" dirty="0">
                <a:solidFill>
                  <a:prstClr val="black"/>
                </a:solidFill>
                <a:latin typeface="Montserrat Light" panose="00000400000000000000" pitchFamily="2" charset="0"/>
              </a:rPr>
              <a:t>Is there a balanced sharing of resources in our partnership? </a:t>
            </a:r>
          </a:p>
          <a:p>
            <a:pPr marL="171450" indent="-171450">
              <a:buFont typeface="Arial" panose="020B0604020202020204" pitchFamily="34" charset="0"/>
              <a:buChar char="•"/>
            </a:pPr>
            <a:r>
              <a:rPr lang="en-GB" sz="1200" dirty="0">
                <a:solidFill>
                  <a:prstClr val="black"/>
                </a:solidFill>
                <a:latin typeface="Montserrat Light" panose="00000400000000000000" pitchFamily="2" charset="0"/>
              </a:rPr>
              <a:t>Are there other ways each partner can contribute to the partnership? </a:t>
            </a:r>
          </a:p>
          <a:p>
            <a:pPr marL="171450" indent="-171450">
              <a:buFont typeface="Arial" panose="020B0604020202020204" pitchFamily="34" charset="0"/>
              <a:buChar char="•"/>
            </a:pPr>
            <a:r>
              <a:rPr lang="en-GB" sz="1200" dirty="0">
                <a:solidFill>
                  <a:prstClr val="black"/>
                </a:solidFill>
                <a:latin typeface="Montserrat Light" panose="00000400000000000000" pitchFamily="2" charset="0"/>
              </a:rPr>
              <a:t>What additional skills and expertise are needed to achieve our partnership’s  goals? </a:t>
            </a:r>
          </a:p>
          <a:p>
            <a:pPr marL="171450" indent="-171450">
              <a:buFont typeface="Arial" panose="020B0604020202020204" pitchFamily="34" charset="0"/>
              <a:buChar char="•"/>
            </a:pPr>
            <a:r>
              <a:rPr lang="en-GB" sz="1200" dirty="0">
                <a:solidFill>
                  <a:prstClr val="black"/>
                </a:solidFill>
                <a:latin typeface="Montserrat Light" panose="00000400000000000000" pitchFamily="2" charset="0"/>
              </a:rPr>
              <a:t>Do partners currently possess these skills? </a:t>
            </a:r>
          </a:p>
          <a:p>
            <a:endParaRPr lang="en-GB" sz="1200" dirty="0">
              <a:solidFill>
                <a:prstClr val="black"/>
              </a:solidFill>
              <a:latin typeface="Montserrat Light" panose="00000400000000000000" pitchFamily="2" charset="0"/>
            </a:endParaRPr>
          </a:p>
          <a:p>
            <a:endParaRPr lang="en-GB" sz="1200" dirty="0">
              <a:solidFill>
                <a:prstClr val="black"/>
              </a:solidFill>
              <a:latin typeface="Montserrat Light" panose="00000400000000000000" pitchFamily="2" charset="0"/>
            </a:endParaRPr>
          </a:p>
        </p:txBody>
      </p:sp>
      <p:sp>
        <p:nvSpPr>
          <p:cNvPr id="7" name="Rectangle 6">
            <a:extLst>
              <a:ext uri="{FF2B5EF4-FFF2-40B4-BE49-F238E27FC236}">
                <a16:creationId xmlns:a16="http://schemas.microsoft.com/office/drawing/2014/main" id="{C31315FA-B6C7-4306-58C2-EC445318472B}"/>
              </a:ext>
            </a:extLst>
          </p:cNvPr>
          <p:cNvSpPr/>
          <p:nvPr/>
        </p:nvSpPr>
        <p:spPr>
          <a:xfrm>
            <a:off x="0" y="1465782"/>
            <a:ext cx="12599988" cy="523221"/>
          </a:xfrm>
          <a:prstGeom prst="rect">
            <a:avLst/>
          </a:prstGeom>
          <a:solidFill>
            <a:srgbClr val="32A445"/>
          </a:solidFill>
          <a:ln w="12700" cap="flat" cmpd="sng" algn="ctr">
            <a:no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9" name="TextBox 8">
            <a:extLst>
              <a:ext uri="{FF2B5EF4-FFF2-40B4-BE49-F238E27FC236}">
                <a16:creationId xmlns:a16="http://schemas.microsoft.com/office/drawing/2014/main" id="{7BFF5E86-594A-9D4E-06BE-17160DD6C359}"/>
              </a:ext>
            </a:extLst>
          </p:cNvPr>
          <p:cNvSpPr txBox="1"/>
          <p:nvPr/>
        </p:nvSpPr>
        <p:spPr>
          <a:xfrm>
            <a:off x="1175582" y="1469938"/>
            <a:ext cx="9282139" cy="523220"/>
          </a:xfrm>
          <a:prstGeom prst="rect">
            <a:avLst/>
          </a:prstGeom>
          <a:noFill/>
        </p:spPr>
        <p:txBody>
          <a:bodyPr wrap="square" lIns="91440" tIns="45720" rIns="91440" bIns="45720" anchor="t">
            <a:spAutoFit/>
          </a:bodyPr>
          <a:lstStyle/>
          <a:p>
            <a:pPr algn="ctr" defTabSz="1180239"/>
            <a:r>
              <a:rPr lang="en-US" sz="2800" b="1" dirty="0">
                <a:solidFill>
                  <a:prstClr val="white"/>
                </a:solidFill>
                <a:latin typeface="Montserrat Light"/>
              </a:rPr>
              <a:t>Internal and External Relationships</a:t>
            </a:r>
          </a:p>
        </p:txBody>
      </p:sp>
      <p:graphicFrame>
        <p:nvGraphicFramePr>
          <p:cNvPr id="10" name="Table 9">
            <a:extLst>
              <a:ext uri="{FF2B5EF4-FFF2-40B4-BE49-F238E27FC236}">
                <a16:creationId xmlns:a16="http://schemas.microsoft.com/office/drawing/2014/main" id="{AF6B1832-CB91-0156-11D1-93158FFC9201}"/>
              </a:ext>
            </a:extLst>
          </p:cNvPr>
          <p:cNvGraphicFramePr>
            <a:graphicFrameLocks noGrp="1"/>
          </p:cNvGraphicFramePr>
          <p:nvPr>
            <p:extLst>
              <p:ext uri="{D42A27DB-BD31-4B8C-83A1-F6EECF244321}">
                <p14:modId xmlns:p14="http://schemas.microsoft.com/office/powerpoint/2010/main" val="3894395354"/>
              </p:ext>
            </p:extLst>
          </p:nvPr>
        </p:nvGraphicFramePr>
        <p:xfrm>
          <a:off x="182995" y="4686114"/>
          <a:ext cx="8399990" cy="685800"/>
        </p:xfrm>
        <a:graphic>
          <a:graphicData uri="http://schemas.openxmlformats.org/drawingml/2006/table">
            <a:tbl>
              <a:tblPr firstRow="1" bandRow="1">
                <a:tableStyleId>{5C22544A-7EE6-4342-B048-85BDC9FD1C3A}</a:tableStyleId>
              </a:tblPr>
              <a:tblGrid>
                <a:gridCol w="1679998">
                  <a:extLst>
                    <a:ext uri="{9D8B030D-6E8A-4147-A177-3AD203B41FA5}">
                      <a16:colId xmlns:a16="http://schemas.microsoft.com/office/drawing/2014/main" val="3035544885"/>
                    </a:ext>
                  </a:extLst>
                </a:gridCol>
                <a:gridCol w="1679998">
                  <a:extLst>
                    <a:ext uri="{9D8B030D-6E8A-4147-A177-3AD203B41FA5}">
                      <a16:colId xmlns:a16="http://schemas.microsoft.com/office/drawing/2014/main" val="2374048094"/>
                    </a:ext>
                  </a:extLst>
                </a:gridCol>
                <a:gridCol w="1679998">
                  <a:extLst>
                    <a:ext uri="{9D8B030D-6E8A-4147-A177-3AD203B41FA5}">
                      <a16:colId xmlns:a16="http://schemas.microsoft.com/office/drawing/2014/main" val="2022135769"/>
                    </a:ext>
                  </a:extLst>
                </a:gridCol>
                <a:gridCol w="1679998">
                  <a:extLst>
                    <a:ext uri="{9D8B030D-6E8A-4147-A177-3AD203B41FA5}">
                      <a16:colId xmlns:a16="http://schemas.microsoft.com/office/drawing/2014/main" val="2918289021"/>
                    </a:ext>
                  </a:extLst>
                </a:gridCol>
                <a:gridCol w="1679998">
                  <a:extLst>
                    <a:ext uri="{9D8B030D-6E8A-4147-A177-3AD203B41FA5}">
                      <a16:colId xmlns:a16="http://schemas.microsoft.com/office/drawing/2014/main" val="78363064"/>
                    </a:ext>
                  </a:extLst>
                </a:gridCol>
              </a:tblGrid>
              <a:tr h="174828">
                <a:tc>
                  <a:txBody>
                    <a:bodyPr/>
                    <a:lstStyle/>
                    <a:p>
                      <a:r>
                        <a:rPr lang="en-AU" sz="1100" kern="1200" dirty="0">
                          <a:solidFill>
                            <a:prstClr val="black"/>
                          </a:solidFill>
                          <a:latin typeface="Montserrat Light" panose="00000400000000000000" pitchFamily="2" charset="0"/>
                          <a:ea typeface="+mn-ea"/>
                          <a:cs typeface="+mn-cs"/>
                        </a:rPr>
                        <a:t>1</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2</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3</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4</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5</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17126914"/>
                  </a:ext>
                </a:extLst>
              </a:tr>
              <a:tr h="287951">
                <a:tc>
                  <a:txBody>
                    <a:bodyPr/>
                    <a:lstStyle/>
                    <a:p>
                      <a:r>
                        <a:rPr lang="en-GB" sz="1100" kern="1200" dirty="0">
                          <a:solidFill>
                            <a:prstClr val="black"/>
                          </a:solidFill>
                          <a:latin typeface="Montserrat Light" panose="00000400000000000000" pitchFamily="2" charset="0"/>
                          <a:ea typeface="+mn-ea"/>
                          <a:cs typeface="+mn-cs"/>
                        </a:rPr>
                        <a:t>Needs development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GB" sz="1100" kern="1200" dirty="0">
                          <a:solidFill>
                            <a:prstClr val="black"/>
                          </a:solidFill>
                          <a:latin typeface="Montserrat Light" panose="00000400000000000000" pitchFamily="2" charset="0"/>
                          <a:ea typeface="+mn-ea"/>
                          <a:cs typeface="+mn-cs"/>
                        </a:rPr>
                        <a:t>Developing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pPr marL="0" marR="0" lvl="0" indent="0" algn="l" defTabSz="1078642" rtl="0" eaLnBrk="1" fontAlgn="auto" latinLnBrk="0" hangingPunct="1">
                        <a:lnSpc>
                          <a:spcPct val="100000"/>
                        </a:lnSpc>
                        <a:spcBef>
                          <a:spcPts val="0"/>
                        </a:spcBef>
                        <a:spcAft>
                          <a:spcPts val="0"/>
                        </a:spcAft>
                        <a:buClrTx/>
                        <a:buSzTx/>
                        <a:buFontTx/>
                        <a:buNone/>
                        <a:tabLst/>
                        <a:defRPr/>
                      </a:pPr>
                      <a:r>
                        <a:rPr lang="en-GB" sz="1100" kern="1200" dirty="0">
                          <a:solidFill>
                            <a:prstClr val="black"/>
                          </a:solidFill>
                          <a:latin typeface="Montserrat Light" panose="00000400000000000000" pitchFamily="2" charset="0"/>
                          <a:ea typeface="+mn-ea"/>
                          <a:cs typeface="+mn-cs"/>
                        </a:rPr>
                        <a:t>Well-Developed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58784898"/>
                  </a:ext>
                </a:extLst>
              </a:tr>
            </a:tbl>
          </a:graphicData>
        </a:graphic>
      </p:graphicFrame>
      <p:graphicFrame>
        <p:nvGraphicFramePr>
          <p:cNvPr id="11" name="Table 10">
            <a:extLst>
              <a:ext uri="{FF2B5EF4-FFF2-40B4-BE49-F238E27FC236}">
                <a16:creationId xmlns:a16="http://schemas.microsoft.com/office/drawing/2014/main" id="{200A12F6-B1E5-2003-81D7-3CA45A6213BA}"/>
              </a:ext>
            </a:extLst>
          </p:cNvPr>
          <p:cNvGraphicFramePr>
            <a:graphicFrameLocks noGrp="1"/>
          </p:cNvGraphicFramePr>
          <p:nvPr>
            <p:extLst>
              <p:ext uri="{D42A27DB-BD31-4B8C-83A1-F6EECF244321}">
                <p14:modId xmlns:p14="http://schemas.microsoft.com/office/powerpoint/2010/main" val="1203422698"/>
              </p:ext>
            </p:extLst>
          </p:nvPr>
        </p:nvGraphicFramePr>
        <p:xfrm>
          <a:off x="198130" y="7217764"/>
          <a:ext cx="8399990" cy="685800"/>
        </p:xfrm>
        <a:graphic>
          <a:graphicData uri="http://schemas.openxmlformats.org/drawingml/2006/table">
            <a:tbl>
              <a:tblPr firstRow="1" bandRow="1">
                <a:tableStyleId>{5C22544A-7EE6-4342-B048-85BDC9FD1C3A}</a:tableStyleId>
              </a:tblPr>
              <a:tblGrid>
                <a:gridCol w="1679998">
                  <a:extLst>
                    <a:ext uri="{9D8B030D-6E8A-4147-A177-3AD203B41FA5}">
                      <a16:colId xmlns:a16="http://schemas.microsoft.com/office/drawing/2014/main" val="3035544885"/>
                    </a:ext>
                  </a:extLst>
                </a:gridCol>
                <a:gridCol w="1679998">
                  <a:extLst>
                    <a:ext uri="{9D8B030D-6E8A-4147-A177-3AD203B41FA5}">
                      <a16:colId xmlns:a16="http://schemas.microsoft.com/office/drawing/2014/main" val="2374048094"/>
                    </a:ext>
                  </a:extLst>
                </a:gridCol>
                <a:gridCol w="1679998">
                  <a:extLst>
                    <a:ext uri="{9D8B030D-6E8A-4147-A177-3AD203B41FA5}">
                      <a16:colId xmlns:a16="http://schemas.microsoft.com/office/drawing/2014/main" val="2022135769"/>
                    </a:ext>
                  </a:extLst>
                </a:gridCol>
                <a:gridCol w="1679998">
                  <a:extLst>
                    <a:ext uri="{9D8B030D-6E8A-4147-A177-3AD203B41FA5}">
                      <a16:colId xmlns:a16="http://schemas.microsoft.com/office/drawing/2014/main" val="2918289021"/>
                    </a:ext>
                  </a:extLst>
                </a:gridCol>
                <a:gridCol w="1679998">
                  <a:extLst>
                    <a:ext uri="{9D8B030D-6E8A-4147-A177-3AD203B41FA5}">
                      <a16:colId xmlns:a16="http://schemas.microsoft.com/office/drawing/2014/main" val="78363064"/>
                    </a:ext>
                  </a:extLst>
                </a:gridCol>
              </a:tblGrid>
              <a:tr h="174828">
                <a:tc>
                  <a:txBody>
                    <a:bodyPr/>
                    <a:lstStyle/>
                    <a:p>
                      <a:r>
                        <a:rPr lang="en-AU" sz="1100" kern="1200" dirty="0">
                          <a:solidFill>
                            <a:prstClr val="black"/>
                          </a:solidFill>
                          <a:latin typeface="Montserrat Light" panose="00000400000000000000" pitchFamily="2" charset="0"/>
                          <a:ea typeface="+mn-ea"/>
                          <a:cs typeface="+mn-cs"/>
                        </a:rPr>
                        <a:t>1</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2</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3</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4</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5</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17126914"/>
                  </a:ext>
                </a:extLst>
              </a:tr>
              <a:tr h="287951">
                <a:tc>
                  <a:txBody>
                    <a:bodyPr/>
                    <a:lstStyle/>
                    <a:p>
                      <a:r>
                        <a:rPr lang="en-GB" sz="1100" kern="1200" dirty="0">
                          <a:solidFill>
                            <a:prstClr val="black"/>
                          </a:solidFill>
                          <a:latin typeface="Montserrat Light" panose="00000400000000000000" pitchFamily="2" charset="0"/>
                          <a:ea typeface="+mn-ea"/>
                          <a:cs typeface="+mn-cs"/>
                        </a:rPr>
                        <a:t>Needs development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GB" sz="1100" kern="1200" dirty="0">
                          <a:solidFill>
                            <a:prstClr val="black"/>
                          </a:solidFill>
                          <a:latin typeface="Montserrat Light" panose="00000400000000000000" pitchFamily="2" charset="0"/>
                          <a:ea typeface="+mn-ea"/>
                          <a:cs typeface="+mn-cs"/>
                        </a:rPr>
                        <a:t>Developing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pPr marL="0" marR="0" lvl="0" indent="0" algn="l" defTabSz="1078642" rtl="0" eaLnBrk="1" fontAlgn="auto" latinLnBrk="0" hangingPunct="1">
                        <a:lnSpc>
                          <a:spcPct val="100000"/>
                        </a:lnSpc>
                        <a:spcBef>
                          <a:spcPts val="0"/>
                        </a:spcBef>
                        <a:spcAft>
                          <a:spcPts val="0"/>
                        </a:spcAft>
                        <a:buClrTx/>
                        <a:buSzTx/>
                        <a:buFontTx/>
                        <a:buNone/>
                        <a:tabLst/>
                        <a:defRPr/>
                      </a:pPr>
                      <a:r>
                        <a:rPr lang="en-GB" sz="1100" kern="1200" dirty="0">
                          <a:solidFill>
                            <a:prstClr val="black"/>
                          </a:solidFill>
                          <a:latin typeface="Montserrat Light" panose="00000400000000000000" pitchFamily="2" charset="0"/>
                          <a:ea typeface="+mn-ea"/>
                          <a:cs typeface="+mn-cs"/>
                        </a:rPr>
                        <a:t>Well-Developed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58784898"/>
                  </a:ext>
                </a:extLst>
              </a:tr>
            </a:tbl>
          </a:graphicData>
        </a:graphic>
      </p:graphicFrame>
    </p:spTree>
    <p:extLst>
      <p:ext uri="{BB962C8B-B14F-4D97-AF65-F5344CB8AC3E}">
        <p14:creationId xmlns:p14="http://schemas.microsoft.com/office/powerpoint/2010/main" val="2269554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09C9B467-C99D-5EFF-B181-18594FAFB09B}"/>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E1DECE3-C2F5-E021-EDED-B8F1C669DB7C}"/>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8E1DECE3-C2F5-E021-EDED-B8F1C669DB7C}"/>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F63AE544-F068-0BDA-1F24-8FC752DBF890}"/>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5 of 15</a:t>
            </a:r>
          </a:p>
        </p:txBody>
      </p:sp>
      <p:pic>
        <p:nvPicPr>
          <p:cNvPr id="8" name="Picture 7" descr="Purple and purple letters on a black background&#10;&#10;Description automatically generated">
            <a:extLst>
              <a:ext uri="{FF2B5EF4-FFF2-40B4-BE49-F238E27FC236}">
                <a16:creationId xmlns:a16="http://schemas.microsoft.com/office/drawing/2014/main" id="{ED98535A-98D5-2E14-FBFF-F3A7EE36F28E}"/>
              </a:ext>
            </a:extLst>
          </p:cNvPr>
          <p:cNvPicPr>
            <a:picLocks noChangeAspect="1"/>
          </p:cNvPicPr>
          <p:nvPr/>
        </p:nvPicPr>
        <p:blipFill>
          <a:blip r:embed="rId6"/>
          <a:stretch>
            <a:fillRect/>
          </a:stretch>
        </p:blipFill>
        <p:spPr>
          <a:xfrm>
            <a:off x="808242" y="933041"/>
            <a:ext cx="2681224" cy="404871"/>
          </a:xfrm>
          <a:prstGeom prst="rect">
            <a:avLst/>
          </a:prstGeom>
        </p:spPr>
      </p:pic>
      <p:cxnSp>
        <p:nvCxnSpPr>
          <p:cNvPr id="14" name="Straight Connector 13">
            <a:extLst>
              <a:ext uri="{FF2B5EF4-FFF2-40B4-BE49-F238E27FC236}">
                <a16:creationId xmlns:a16="http://schemas.microsoft.com/office/drawing/2014/main" id="{85825056-3B1E-121A-644C-32A08E56B12E}"/>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AE4F325C-D6CC-0B1B-82A1-EDD5FD562C8A}"/>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4D1302 – Partnership Assessment Tool</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63F8A7FB-DDD3-DC2E-2060-66D9DA9CE540}"/>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905098DC-563D-E2DF-014B-A3A3D6652EE8}"/>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2A1C8C91-F484-7BC1-7AB2-A0091C353B5D}"/>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86AD8CC9-68C4-47E9-DEC8-FE7F7E7B606D}"/>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7437A08-52DC-FF7B-7B19-F3E5E37D4D91}"/>
              </a:ext>
            </a:extLst>
          </p:cNvPr>
          <p:cNvSpPr txBox="1"/>
          <p:nvPr/>
        </p:nvSpPr>
        <p:spPr>
          <a:xfrm>
            <a:off x="100208" y="2089056"/>
            <a:ext cx="12024986" cy="517064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b="1" dirty="0">
                <a:solidFill>
                  <a:prstClr val="black"/>
                </a:solidFill>
                <a:latin typeface="Montserrat Light" panose="00000400000000000000" pitchFamily="2" charset="0"/>
              </a:rPr>
              <a:t>Leveraging External Relationships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dirty="0">
                <a:solidFill>
                  <a:prstClr val="black"/>
                </a:solidFill>
                <a:latin typeface="Montserrat Light" panose="00000400000000000000" pitchFamily="2" charset="0"/>
              </a:rPr>
              <a:t>Benchmark | We fully leverage our relationships with the community,  funders, and other professional networks to advance our partnership’s goals.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Montserrat Light" panose="000004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Guiding Questions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external stakeholders support our partnership?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Who are the external  supporters of our partnership?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How do external stakeholders contribute to our partnership?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opportunities exist to deepen our current external relationships?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other stakeholders could help to advance our efforts? How so?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How will external relationships support the sustainability of our partnership as it  evolves?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Internal Buy-in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Benchmark | Leadership and key staff at each partner organization are  supportive of the partnership and the organization’s participation in it.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Guiding Questions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Montserrat Light" panose="00000400000000000000" pitchFamily="2" charset="0"/>
              </a:rPr>
              <a:t>Which leaders at each organization are supporters of our partnership?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Montserrat Light" panose="00000400000000000000" pitchFamily="2" charset="0"/>
              </a:rPr>
              <a:t>Are there individuals in each organization who either don’t support the partnership  or whose support is uncertain?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Montserrat Light" panose="00000400000000000000" pitchFamily="2" charset="0"/>
              </a:rPr>
              <a:t>How has this been addressed?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Montserrat Light" panose="00000400000000000000" pitchFamily="2" charset="0"/>
              </a:rPr>
              <a:t>To what extent have organizational leaders been involved in the design and/or  implementation of the partnership?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Montserrat Light" panose="00000400000000000000" pitchFamily="2" charset="0"/>
              </a:rPr>
              <a:t>How do we communicate information about the partnership to organizational leaders?  How often do staff implementing the partnership engage with organizational leaders?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Montserrat Light" panose="00000400000000000000" pitchFamily="2" charset="0"/>
              </a:rPr>
              <a:t>How would changes at the organizational leadership level affect the partnership?</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p:txBody>
      </p:sp>
      <p:sp>
        <p:nvSpPr>
          <p:cNvPr id="7" name="Rectangle 6">
            <a:extLst>
              <a:ext uri="{FF2B5EF4-FFF2-40B4-BE49-F238E27FC236}">
                <a16:creationId xmlns:a16="http://schemas.microsoft.com/office/drawing/2014/main" id="{A8B0020D-CC9A-B98D-F7CE-3F38B7204439}"/>
              </a:ext>
            </a:extLst>
          </p:cNvPr>
          <p:cNvSpPr/>
          <p:nvPr/>
        </p:nvSpPr>
        <p:spPr>
          <a:xfrm>
            <a:off x="0" y="1465782"/>
            <a:ext cx="12599988" cy="523221"/>
          </a:xfrm>
          <a:prstGeom prst="rect">
            <a:avLst/>
          </a:prstGeom>
          <a:solidFill>
            <a:srgbClr val="32A445"/>
          </a:solidFill>
          <a:ln w="12700" cap="flat" cmpd="sng" algn="ctr">
            <a:noFill/>
            <a:prstDash val="solid"/>
            <a:miter lim="800000"/>
          </a:ln>
          <a:effectLst/>
        </p:spPr>
        <p:txBody>
          <a:bodyPr rtlCol="0" anchor="ctr"/>
          <a:lstStyle/>
          <a:p>
            <a:pPr marL="0" marR="0" lvl="0" indent="0" algn="ctr" defTabSz="1180239" rtl="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4D127FC8-8E58-8C9E-C60D-97FD308987E7}"/>
              </a:ext>
            </a:extLst>
          </p:cNvPr>
          <p:cNvSpPr txBox="1"/>
          <p:nvPr/>
        </p:nvSpPr>
        <p:spPr>
          <a:xfrm>
            <a:off x="1175582" y="1469938"/>
            <a:ext cx="9282139" cy="523220"/>
          </a:xfrm>
          <a:prstGeom prst="rect">
            <a:avLst/>
          </a:prstGeom>
          <a:noFill/>
        </p:spPr>
        <p:txBody>
          <a:bodyPr wrap="square" lIns="91440" tIns="45720" rIns="91440" bIns="45720" anchor="t">
            <a:spAutoFit/>
          </a:bodyPr>
          <a:lstStyle/>
          <a:p>
            <a:pPr marL="0" marR="0" lvl="0" indent="0" algn="ctr" defTabSz="1180239"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Montserrat Light"/>
                <a:ea typeface="+mn-ea"/>
                <a:cs typeface="+mn-cs"/>
              </a:rPr>
              <a:t>Internal and External Relationships</a:t>
            </a:r>
          </a:p>
        </p:txBody>
      </p:sp>
      <p:graphicFrame>
        <p:nvGraphicFramePr>
          <p:cNvPr id="10" name="Table 9">
            <a:extLst>
              <a:ext uri="{FF2B5EF4-FFF2-40B4-BE49-F238E27FC236}">
                <a16:creationId xmlns:a16="http://schemas.microsoft.com/office/drawing/2014/main" id="{23494E4D-BFC4-49A9-C433-F7C5C145F8E4}"/>
              </a:ext>
            </a:extLst>
          </p:cNvPr>
          <p:cNvGraphicFramePr>
            <a:graphicFrameLocks noGrp="1"/>
          </p:cNvGraphicFramePr>
          <p:nvPr>
            <p:extLst>
              <p:ext uri="{D42A27DB-BD31-4B8C-83A1-F6EECF244321}">
                <p14:modId xmlns:p14="http://schemas.microsoft.com/office/powerpoint/2010/main" val="3365246636"/>
              </p:ext>
            </p:extLst>
          </p:nvPr>
        </p:nvGraphicFramePr>
        <p:xfrm>
          <a:off x="208569" y="4134273"/>
          <a:ext cx="8399990" cy="685800"/>
        </p:xfrm>
        <a:graphic>
          <a:graphicData uri="http://schemas.openxmlformats.org/drawingml/2006/table">
            <a:tbl>
              <a:tblPr firstRow="1" bandRow="1">
                <a:tableStyleId>{5C22544A-7EE6-4342-B048-85BDC9FD1C3A}</a:tableStyleId>
              </a:tblPr>
              <a:tblGrid>
                <a:gridCol w="1679998">
                  <a:extLst>
                    <a:ext uri="{9D8B030D-6E8A-4147-A177-3AD203B41FA5}">
                      <a16:colId xmlns:a16="http://schemas.microsoft.com/office/drawing/2014/main" val="3035544885"/>
                    </a:ext>
                  </a:extLst>
                </a:gridCol>
                <a:gridCol w="1679998">
                  <a:extLst>
                    <a:ext uri="{9D8B030D-6E8A-4147-A177-3AD203B41FA5}">
                      <a16:colId xmlns:a16="http://schemas.microsoft.com/office/drawing/2014/main" val="2374048094"/>
                    </a:ext>
                  </a:extLst>
                </a:gridCol>
                <a:gridCol w="1679998">
                  <a:extLst>
                    <a:ext uri="{9D8B030D-6E8A-4147-A177-3AD203B41FA5}">
                      <a16:colId xmlns:a16="http://schemas.microsoft.com/office/drawing/2014/main" val="2022135769"/>
                    </a:ext>
                  </a:extLst>
                </a:gridCol>
                <a:gridCol w="1679998">
                  <a:extLst>
                    <a:ext uri="{9D8B030D-6E8A-4147-A177-3AD203B41FA5}">
                      <a16:colId xmlns:a16="http://schemas.microsoft.com/office/drawing/2014/main" val="2918289021"/>
                    </a:ext>
                  </a:extLst>
                </a:gridCol>
                <a:gridCol w="1679998">
                  <a:extLst>
                    <a:ext uri="{9D8B030D-6E8A-4147-A177-3AD203B41FA5}">
                      <a16:colId xmlns:a16="http://schemas.microsoft.com/office/drawing/2014/main" val="78363064"/>
                    </a:ext>
                  </a:extLst>
                </a:gridCol>
              </a:tblGrid>
              <a:tr h="174828">
                <a:tc>
                  <a:txBody>
                    <a:bodyPr/>
                    <a:lstStyle/>
                    <a:p>
                      <a:r>
                        <a:rPr lang="en-AU" sz="1100" kern="1200" dirty="0">
                          <a:solidFill>
                            <a:prstClr val="black"/>
                          </a:solidFill>
                          <a:latin typeface="Montserrat Light" panose="00000400000000000000" pitchFamily="2" charset="0"/>
                          <a:ea typeface="+mn-ea"/>
                          <a:cs typeface="+mn-cs"/>
                        </a:rPr>
                        <a:t>1</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2</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3</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4</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5</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17126914"/>
                  </a:ext>
                </a:extLst>
              </a:tr>
              <a:tr h="287951">
                <a:tc>
                  <a:txBody>
                    <a:bodyPr/>
                    <a:lstStyle/>
                    <a:p>
                      <a:r>
                        <a:rPr lang="en-GB" sz="1100" kern="1200" dirty="0">
                          <a:solidFill>
                            <a:prstClr val="black"/>
                          </a:solidFill>
                          <a:latin typeface="Montserrat Light" panose="00000400000000000000" pitchFamily="2" charset="0"/>
                          <a:ea typeface="+mn-ea"/>
                          <a:cs typeface="+mn-cs"/>
                        </a:rPr>
                        <a:t>Needs development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GB" sz="1100" kern="1200" dirty="0">
                          <a:solidFill>
                            <a:prstClr val="black"/>
                          </a:solidFill>
                          <a:latin typeface="Montserrat Light" panose="00000400000000000000" pitchFamily="2" charset="0"/>
                          <a:ea typeface="+mn-ea"/>
                          <a:cs typeface="+mn-cs"/>
                        </a:rPr>
                        <a:t>Developing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pPr marL="0" marR="0" lvl="0" indent="0" algn="l" defTabSz="1078642" rtl="0" eaLnBrk="1" fontAlgn="auto" latinLnBrk="0" hangingPunct="1">
                        <a:lnSpc>
                          <a:spcPct val="100000"/>
                        </a:lnSpc>
                        <a:spcBef>
                          <a:spcPts val="0"/>
                        </a:spcBef>
                        <a:spcAft>
                          <a:spcPts val="0"/>
                        </a:spcAft>
                        <a:buClrTx/>
                        <a:buSzTx/>
                        <a:buFontTx/>
                        <a:buNone/>
                        <a:tabLst/>
                        <a:defRPr/>
                      </a:pPr>
                      <a:r>
                        <a:rPr lang="en-GB" sz="1100" kern="1200" dirty="0">
                          <a:solidFill>
                            <a:prstClr val="black"/>
                          </a:solidFill>
                          <a:latin typeface="Montserrat Light" panose="00000400000000000000" pitchFamily="2" charset="0"/>
                          <a:ea typeface="+mn-ea"/>
                          <a:cs typeface="+mn-cs"/>
                        </a:rPr>
                        <a:t>Well-Developed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58784898"/>
                  </a:ext>
                </a:extLst>
              </a:tr>
            </a:tbl>
          </a:graphicData>
        </a:graphic>
      </p:graphicFrame>
      <p:graphicFrame>
        <p:nvGraphicFramePr>
          <p:cNvPr id="11" name="Table 10">
            <a:extLst>
              <a:ext uri="{FF2B5EF4-FFF2-40B4-BE49-F238E27FC236}">
                <a16:creationId xmlns:a16="http://schemas.microsoft.com/office/drawing/2014/main" id="{6C9D6A2D-08F2-4046-347F-B2031CF90661}"/>
              </a:ext>
            </a:extLst>
          </p:cNvPr>
          <p:cNvGraphicFramePr>
            <a:graphicFrameLocks noGrp="1"/>
          </p:cNvGraphicFramePr>
          <p:nvPr>
            <p:extLst>
              <p:ext uri="{D42A27DB-BD31-4B8C-83A1-F6EECF244321}">
                <p14:modId xmlns:p14="http://schemas.microsoft.com/office/powerpoint/2010/main" val="591673455"/>
              </p:ext>
            </p:extLst>
          </p:nvPr>
        </p:nvGraphicFramePr>
        <p:xfrm>
          <a:off x="185604" y="7142608"/>
          <a:ext cx="8399990" cy="685800"/>
        </p:xfrm>
        <a:graphic>
          <a:graphicData uri="http://schemas.openxmlformats.org/drawingml/2006/table">
            <a:tbl>
              <a:tblPr firstRow="1" bandRow="1">
                <a:tableStyleId>{5C22544A-7EE6-4342-B048-85BDC9FD1C3A}</a:tableStyleId>
              </a:tblPr>
              <a:tblGrid>
                <a:gridCol w="1679998">
                  <a:extLst>
                    <a:ext uri="{9D8B030D-6E8A-4147-A177-3AD203B41FA5}">
                      <a16:colId xmlns:a16="http://schemas.microsoft.com/office/drawing/2014/main" val="3035544885"/>
                    </a:ext>
                  </a:extLst>
                </a:gridCol>
                <a:gridCol w="1679998">
                  <a:extLst>
                    <a:ext uri="{9D8B030D-6E8A-4147-A177-3AD203B41FA5}">
                      <a16:colId xmlns:a16="http://schemas.microsoft.com/office/drawing/2014/main" val="2374048094"/>
                    </a:ext>
                  </a:extLst>
                </a:gridCol>
                <a:gridCol w="1679998">
                  <a:extLst>
                    <a:ext uri="{9D8B030D-6E8A-4147-A177-3AD203B41FA5}">
                      <a16:colId xmlns:a16="http://schemas.microsoft.com/office/drawing/2014/main" val="2022135769"/>
                    </a:ext>
                  </a:extLst>
                </a:gridCol>
                <a:gridCol w="1679998">
                  <a:extLst>
                    <a:ext uri="{9D8B030D-6E8A-4147-A177-3AD203B41FA5}">
                      <a16:colId xmlns:a16="http://schemas.microsoft.com/office/drawing/2014/main" val="2918289021"/>
                    </a:ext>
                  </a:extLst>
                </a:gridCol>
                <a:gridCol w="1679998">
                  <a:extLst>
                    <a:ext uri="{9D8B030D-6E8A-4147-A177-3AD203B41FA5}">
                      <a16:colId xmlns:a16="http://schemas.microsoft.com/office/drawing/2014/main" val="78363064"/>
                    </a:ext>
                  </a:extLst>
                </a:gridCol>
              </a:tblGrid>
              <a:tr h="174828">
                <a:tc>
                  <a:txBody>
                    <a:bodyPr/>
                    <a:lstStyle/>
                    <a:p>
                      <a:r>
                        <a:rPr lang="en-AU" sz="1100" kern="1200" dirty="0">
                          <a:solidFill>
                            <a:prstClr val="black"/>
                          </a:solidFill>
                          <a:latin typeface="Montserrat Light" panose="00000400000000000000" pitchFamily="2" charset="0"/>
                          <a:ea typeface="+mn-ea"/>
                          <a:cs typeface="+mn-cs"/>
                        </a:rPr>
                        <a:t>1</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2</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3</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4</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5</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17126914"/>
                  </a:ext>
                </a:extLst>
              </a:tr>
              <a:tr h="287951">
                <a:tc>
                  <a:txBody>
                    <a:bodyPr/>
                    <a:lstStyle/>
                    <a:p>
                      <a:r>
                        <a:rPr lang="en-GB" sz="1100" kern="1200" dirty="0">
                          <a:solidFill>
                            <a:prstClr val="black"/>
                          </a:solidFill>
                          <a:latin typeface="Montserrat Light" panose="00000400000000000000" pitchFamily="2" charset="0"/>
                          <a:ea typeface="+mn-ea"/>
                          <a:cs typeface="+mn-cs"/>
                        </a:rPr>
                        <a:t>Needs development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GB" sz="1100" kern="1200" dirty="0">
                          <a:solidFill>
                            <a:prstClr val="black"/>
                          </a:solidFill>
                          <a:latin typeface="Montserrat Light" panose="00000400000000000000" pitchFamily="2" charset="0"/>
                          <a:ea typeface="+mn-ea"/>
                          <a:cs typeface="+mn-cs"/>
                        </a:rPr>
                        <a:t>Developing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pPr marL="0" marR="0" lvl="0" indent="0" algn="l" defTabSz="1078642" rtl="0" eaLnBrk="1" fontAlgn="auto" latinLnBrk="0" hangingPunct="1">
                        <a:lnSpc>
                          <a:spcPct val="100000"/>
                        </a:lnSpc>
                        <a:spcBef>
                          <a:spcPts val="0"/>
                        </a:spcBef>
                        <a:spcAft>
                          <a:spcPts val="0"/>
                        </a:spcAft>
                        <a:buClrTx/>
                        <a:buSzTx/>
                        <a:buFontTx/>
                        <a:buNone/>
                        <a:tabLst/>
                        <a:defRPr/>
                      </a:pPr>
                      <a:r>
                        <a:rPr lang="en-GB" sz="1100" kern="1200" dirty="0">
                          <a:solidFill>
                            <a:prstClr val="black"/>
                          </a:solidFill>
                          <a:latin typeface="Montserrat Light" panose="00000400000000000000" pitchFamily="2" charset="0"/>
                          <a:ea typeface="+mn-ea"/>
                          <a:cs typeface="+mn-cs"/>
                        </a:rPr>
                        <a:t>Well-Developed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58784898"/>
                  </a:ext>
                </a:extLst>
              </a:tr>
            </a:tbl>
          </a:graphicData>
        </a:graphic>
      </p:graphicFrame>
    </p:spTree>
    <p:extLst>
      <p:ext uri="{BB962C8B-B14F-4D97-AF65-F5344CB8AC3E}">
        <p14:creationId xmlns:p14="http://schemas.microsoft.com/office/powerpoint/2010/main" val="3427620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45F876BC-1813-F113-F7B9-7E39C40BCFC6}"/>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B72BECF-DA5F-A671-98A1-224B7DB5028D}"/>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9B72BECF-DA5F-A671-98A1-224B7DB5028D}"/>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EFAFAE0-75DE-878C-9657-E6BA90E34EE6}"/>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6 of 15</a:t>
            </a:r>
          </a:p>
        </p:txBody>
      </p:sp>
      <p:pic>
        <p:nvPicPr>
          <p:cNvPr id="8" name="Picture 7" descr="Purple and purple letters on a black background&#10;&#10;Description automatically generated">
            <a:extLst>
              <a:ext uri="{FF2B5EF4-FFF2-40B4-BE49-F238E27FC236}">
                <a16:creationId xmlns:a16="http://schemas.microsoft.com/office/drawing/2014/main" id="{27836787-0583-B2F7-C294-C03024208F8E}"/>
              </a:ext>
            </a:extLst>
          </p:cNvPr>
          <p:cNvPicPr>
            <a:picLocks noChangeAspect="1"/>
          </p:cNvPicPr>
          <p:nvPr/>
        </p:nvPicPr>
        <p:blipFill>
          <a:blip r:embed="rId6"/>
          <a:stretch>
            <a:fillRect/>
          </a:stretch>
        </p:blipFill>
        <p:spPr>
          <a:xfrm>
            <a:off x="808242" y="933041"/>
            <a:ext cx="2681224" cy="404871"/>
          </a:xfrm>
          <a:prstGeom prst="rect">
            <a:avLst/>
          </a:prstGeom>
        </p:spPr>
      </p:pic>
      <p:cxnSp>
        <p:nvCxnSpPr>
          <p:cNvPr id="14" name="Straight Connector 13">
            <a:extLst>
              <a:ext uri="{FF2B5EF4-FFF2-40B4-BE49-F238E27FC236}">
                <a16:creationId xmlns:a16="http://schemas.microsoft.com/office/drawing/2014/main" id="{368A6865-B5A1-C873-73D7-40E67AF4C989}"/>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36F92368-5E06-7861-9827-DCF18280C3A2}"/>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4D1302 – Partnership Assessment Tool</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D27A2695-8F4C-2911-152F-1E2A7187B7BB}"/>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2DE82FDE-67DD-51F8-067B-ECB203746FB3}"/>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11BCA3EA-E1AF-DCF9-261B-36C08B0436EF}"/>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C239A5E6-E0CF-443E-1C73-DC9A4387719C}"/>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3849EE0-6A4C-4096-8685-960502E9C979}"/>
              </a:ext>
            </a:extLst>
          </p:cNvPr>
          <p:cNvSpPr txBox="1"/>
          <p:nvPr/>
        </p:nvSpPr>
        <p:spPr>
          <a:xfrm>
            <a:off x="100208" y="2089056"/>
            <a:ext cx="12024986" cy="452431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A core element of effective partnership is delivering appropriate services in a way that achieves the goals of the partnership. This section focuses on your partnership’s progress toward service delivery and workflow benchmarks.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Service Alignment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Benchmark | The services our partnership provides enable us to  achieve our goals.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Guiding Questions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How do these contribute toward our partnership’s goals? </a:t>
            </a:r>
            <a:endParaRPr lang="en-GB" sz="1200" dirty="0">
              <a:solidFill>
                <a:prstClr val="black"/>
              </a:solidFill>
              <a:latin typeface="Montserrat Light" panose="00000400000000000000" pitchFamily="2"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Is our partnership in agreement about the target population we are serving?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is that target population?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additional services are needed by our target population?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Are these  services within the scope of our partnership’s goals?</a:t>
            </a:r>
            <a:endParaRPr kumimoji="0" lang="en-GB" sz="110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Workflow Processes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Benchmark | Our workflow processes allow the partnership to deliver  services effectively and efficiently.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Guiding Questions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In what ways do partners interact with each other?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To what extent has the way our interaction been formalized through written or  verbal agreements or protocols?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In what ways do partners communicate about challenges or opportunities in  delivering services? How often?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How do current processes and protocols support our ability to adapt to changing  target population demands and service delivery needs?</a:t>
            </a:r>
            <a:endParaRPr kumimoji="0" lang="en-GB" sz="110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p:txBody>
      </p:sp>
      <p:sp>
        <p:nvSpPr>
          <p:cNvPr id="7" name="Rectangle 6">
            <a:extLst>
              <a:ext uri="{FF2B5EF4-FFF2-40B4-BE49-F238E27FC236}">
                <a16:creationId xmlns:a16="http://schemas.microsoft.com/office/drawing/2014/main" id="{9FA4A81C-DC8C-9DA4-4E70-0EFCEFD00F15}"/>
              </a:ext>
            </a:extLst>
          </p:cNvPr>
          <p:cNvSpPr/>
          <p:nvPr/>
        </p:nvSpPr>
        <p:spPr>
          <a:xfrm>
            <a:off x="0" y="1465782"/>
            <a:ext cx="12599988" cy="523221"/>
          </a:xfrm>
          <a:prstGeom prst="rect">
            <a:avLst/>
          </a:prstGeom>
          <a:solidFill>
            <a:srgbClr val="32A445"/>
          </a:solidFill>
          <a:ln w="12700" cap="flat" cmpd="sng" algn="ctr">
            <a:noFill/>
            <a:prstDash val="solid"/>
            <a:miter lim="800000"/>
          </a:ln>
          <a:effectLst/>
        </p:spPr>
        <p:txBody>
          <a:bodyPr rtlCol="0" anchor="ctr"/>
          <a:lstStyle/>
          <a:p>
            <a:pPr marL="0" marR="0" lvl="0" indent="0" algn="ctr" defTabSz="1180239" rtl="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82BD60D9-0E49-9E89-AF05-C739323ECBAF}"/>
              </a:ext>
            </a:extLst>
          </p:cNvPr>
          <p:cNvSpPr txBox="1"/>
          <p:nvPr/>
        </p:nvSpPr>
        <p:spPr>
          <a:xfrm>
            <a:off x="1175582" y="1469938"/>
            <a:ext cx="9282139" cy="523220"/>
          </a:xfrm>
          <a:prstGeom prst="rect">
            <a:avLst/>
          </a:prstGeom>
          <a:noFill/>
        </p:spPr>
        <p:txBody>
          <a:bodyPr wrap="square" lIns="91440" tIns="45720" rIns="91440" bIns="45720" anchor="t">
            <a:spAutoFit/>
          </a:bodyPr>
          <a:lstStyle/>
          <a:p>
            <a:pPr marL="0" marR="0" lvl="0" indent="0" algn="ctr" defTabSz="1180239"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Montserrat Light"/>
                <a:ea typeface="+mn-ea"/>
                <a:cs typeface="+mn-cs"/>
              </a:rPr>
              <a:t>Shared Delivery and Workflow</a:t>
            </a:r>
          </a:p>
        </p:txBody>
      </p:sp>
      <p:graphicFrame>
        <p:nvGraphicFramePr>
          <p:cNvPr id="10" name="Table 9">
            <a:extLst>
              <a:ext uri="{FF2B5EF4-FFF2-40B4-BE49-F238E27FC236}">
                <a16:creationId xmlns:a16="http://schemas.microsoft.com/office/drawing/2014/main" id="{20061B0F-29E4-9335-D2D4-EAEC0727851C}"/>
              </a:ext>
            </a:extLst>
          </p:cNvPr>
          <p:cNvGraphicFramePr>
            <a:graphicFrameLocks noGrp="1"/>
          </p:cNvGraphicFramePr>
          <p:nvPr>
            <p:extLst>
              <p:ext uri="{D42A27DB-BD31-4B8C-83A1-F6EECF244321}">
                <p14:modId xmlns:p14="http://schemas.microsoft.com/office/powerpoint/2010/main" val="2935993571"/>
              </p:ext>
            </p:extLst>
          </p:nvPr>
        </p:nvGraphicFramePr>
        <p:xfrm>
          <a:off x="183517" y="4243577"/>
          <a:ext cx="8399990" cy="685800"/>
        </p:xfrm>
        <a:graphic>
          <a:graphicData uri="http://schemas.openxmlformats.org/drawingml/2006/table">
            <a:tbl>
              <a:tblPr firstRow="1" bandRow="1">
                <a:tableStyleId>{5C22544A-7EE6-4342-B048-85BDC9FD1C3A}</a:tableStyleId>
              </a:tblPr>
              <a:tblGrid>
                <a:gridCol w="1679998">
                  <a:extLst>
                    <a:ext uri="{9D8B030D-6E8A-4147-A177-3AD203B41FA5}">
                      <a16:colId xmlns:a16="http://schemas.microsoft.com/office/drawing/2014/main" val="3035544885"/>
                    </a:ext>
                  </a:extLst>
                </a:gridCol>
                <a:gridCol w="1679998">
                  <a:extLst>
                    <a:ext uri="{9D8B030D-6E8A-4147-A177-3AD203B41FA5}">
                      <a16:colId xmlns:a16="http://schemas.microsoft.com/office/drawing/2014/main" val="2374048094"/>
                    </a:ext>
                  </a:extLst>
                </a:gridCol>
                <a:gridCol w="1679998">
                  <a:extLst>
                    <a:ext uri="{9D8B030D-6E8A-4147-A177-3AD203B41FA5}">
                      <a16:colId xmlns:a16="http://schemas.microsoft.com/office/drawing/2014/main" val="2022135769"/>
                    </a:ext>
                  </a:extLst>
                </a:gridCol>
                <a:gridCol w="1679998">
                  <a:extLst>
                    <a:ext uri="{9D8B030D-6E8A-4147-A177-3AD203B41FA5}">
                      <a16:colId xmlns:a16="http://schemas.microsoft.com/office/drawing/2014/main" val="2918289021"/>
                    </a:ext>
                  </a:extLst>
                </a:gridCol>
                <a:gridCol w="1679998">
                  <a:extLst>
                    <a:ext uri="{9D8B030D-6E8A-4147-A177-3AD203B41FA5}">
                      <a16:colId xmlns:a16="http://schemas.microsoft.com/office/drawing/2014/main" val="78363064"/>
                    </a:ext>
                  </a:extLst>
                </a:gridCol>
              </a:tblGrid>
              <a:tr h="174828">
                <a:tc>
                  <a:txBody>
                    <a:bodyPr/>
                    <a:lstStyle/>
                    <a:p>
                      <a:r>
                        <a:rPr lang="en-AU" sz="1100" kern="1200" dirty="0">
                          <a:solidFill>
                            <a:prstClr val="black"/>
                          </a:solidFill>
                          <a:latin typeface="Montserrat Light" panose="00000400000000000000" pitchFamily="2" charset="0"/>
                          <a:ea typeface="+mn-ea"/>
                          <a:cs typeface="+mn-cs"/>
                        </a:rPr>
                        <a:t>1</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2</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3</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4</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5</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17126914"/>
                  </a:ext>
                </a:extLst>
              </a:tr>
              <a:tr h="287951">
                <a:tc>
                  <a:txBody>
                    <a:bodyPr/>
                    <a:lstStyle/>
                    <a:p>
                      <a:r>
                        <a:rPr lang="en-GB" sz="1100" kern="1200" dirty="0">
                          <a:solidFill>
                            <a:prstClr val="black"/>
                          </a:solidFill>
                          <a:latin typeface="Montserrat Light" panose="00000400000000000000" pitchFamily="2" charset="0"/>
                          <a:ea typeface="+mn-ea"/>
                          <a:cs typeface="+mn-cs"/>
                        </a:rPr>
                        <a:t>Needs development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GB" sz="1100" kern="1200" dirty="0">
                          <a:solidFill>
                            <a:prstClr val="black"/>
                          </a:solidFill>
                          <a:latin typeface="Montserrat Light" panose="00000400000000000000" pitchFamily="2" charset="0"/>
                          <a:ea typeface="+mn-ea"/>
                          <a:cs typeface="+mn-cs"/>
                        </a:rPr>
                        <a:t>Developing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pPr marL="0" marR="0" lvl="0" indent="0" algn="l" defTabSz="1078642" rtl="0" eaLnBrk="1" fontAlgn="auto" latinLnBrk="0" hangingPunct="1">
                        <a:lnSpc>
                          <a:spcPct val="100000"/>
                        </a:lnSpc>
                        <a:spcBef>
                          <a:spcPts val="0"/>
                        </a:spcBef>
                        <a:spcAft>
                          <a:spcPts val="0"/>
                        </a:spcAft>
                        <a:buClrTx/>
                        <a:buSzTx/>
                        <a:buFontTx/>
                        <a:buNone/>
                        <a:tabLst/>
                        <a:defRPr/>
                      </a:pPr>
                      <a:r>
                        <a:rPr lang="en-GB" sz="1100" kern="1200" dirty="0">
                          <a:solidFill>
                            <a:prstClr val="black"/>
                          </a:solidFill>
                          <a:latin typeface="Montserrat Light" panose="00000400000000000000" pitchFamily="2" charset="0"/>
                          <a:ea typeface="+mn-ea"/>
                          <a:cs typeface="+mn-cs"/>
                        </a:rPr>
                        <a:t>Well-Developed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58784898"/>
                  </a:ext>
                </a:extLst>
              </a:tr>
            </a:tbl>
          </a:graphicData>
        </a:graphic>
      </p:graphicFrame>
      <p:graphicFrame>
        <p:nvGraphicFramePr>
          <p:cNvPr id="11" name="Table 10">
            <a:extLst>
              <a:ext uri="{FF2B5EF4-FFF2-40B4-BE49-F238E27FC236}">
                <a16:creationId xmlns:a16="http://schemas.microsoft.com/office/drawing/2014/main" id="{0835A963-B8DF-9475-0417-B68DC41BD0CB}"/>
              </a:ext>
            </a:extLst>
          </p:cNvPr>
          <p:cNvGraphicFramePr>
            <a:graphicFrameLocks noGrp="1"/>
          </p:cNvGraphicFramePr>
          <p:nvPr>
            <p:extLst>
              <p:ext uri="{D42A27DB-BD31-4B8C-83A1-F6EECF244321}">
                <p14:modId xmlns:p14="http://schemas.microsoft.com/office/powerpoint/2010/main" val="1815326348"/>
              </p:ext>
            </p:extLst>
          </p:nvPr>
        </p:nvGraphicFramePr>
        <p:xfrm>
          <a:off x="235708" y="6654093"/>
          <a:ext cx="8399990" cy="685800"/>
        </p:xfrm>
        <a:graphic>
          <a:graphicData uri="http://schemas.openxmlformats.org/drawingml/2006/table">
            <a:tbl>
              <a:tblPr firstRow="1" bandRow="1">
                <a:tableStyleId>{5C22544A-7EE6-4342-B048-85BDC9FD1C3A}</a:tableStyleId>
              </a:tblPr>
              <a:tblGrid>
                <a:gridCol w="1679998">
                  <a:extLst>
                    <a:ext uri="{9D8B030D-6E8A-4147-A177-3AD203B41FA5}">
                      <a16:colId xmlns:a16="http://schemas.microsoft.com/office/drawing/2014/main" val="3035544885"/>
                    </a:ext>
                  </a:extLst>
                </a:gridCol>
                <a:gridCol w="1679998">
                  <a:extLst>
                    <a:ext uri="{9D8B030D-6E8A-4147-A177-3AD203B41FA5}">
                      <a16:colId xmlns:a16="http://schemas.microsoft.com/office/drawing/2014/main" val="2374048094"/>
                    </a:ext>
                  </a:extLst>
                </a:gridCol>
                <a:gridCol w="1679998">
                  <a:extLst>
                    <a:ext uri="{9D8B030D-6E8A-4147-A177-3AD203B41FA5}">
                      <a16:colId xmlns:a16="http://schemas.microsoft.com/office/drawing/2014/main" val="2022135769"/>
                    </a:ext>
                  </a:extLst>
                </a:gridCol>
                <a:gridCol w="1679998">
                  <a:extLst>
                    <a:ext uri="{9D8B030D-6E8A-4147-A177-3AD203B41FA5}">
                      <a16:colId xmlns:a16="http://schemas.microsoft.com/office/drawing/2014/main" val="2918289021"/>
                    </a:ext>
                  </a:extLst>
                </a:gridCol>
                <a:gridCol w="1679998">
                  <a:extLst>
                    <a:ext uri="{9D8B030D-6E8A-4147-A177-3AD203B41FA5}">
                      <a16:colId xmlns:a16="http://schemas.microsoft.com/office/drawing/2014/main" val="78363064"/>
                    </a:ext>
                  </a:extLst>
                </a:gridCol>
              </a:tblGrid>
              <a:tr h="174828">
                <a:tc>
                  <a:txBody>
                    <a:bodyPr/>
                    <a:lstStyle/>
                    <a:p>
                      <a:r>
                        <a:rPr lang="en-AU" sz="1100" kern="1200" dirty="0">
                          <a:solidFill>
                            <a:prstClr val="black"/>
                          </a:solidFill>
                          <a:latin typeface="Montserrat Light" panose="00000400000000000000" pitchFamily="2" charset="0"/>
                          <a:ea typeface="+mn-ea"/>
                          <a:cs typeface="+mn-cs"/>
                        </a:rPr>
                        <a:t>1</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2</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3</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4</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5</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17126914"/>
                  </a:ext>
                </a:extLst>
              </a:tr>
              <a:tr h="287951">
                <a:tc>
                  <a:txBody>
                    <a:bodyPr/>
                    <a:lstStyle/>
                    <a:p>
                      <a:r>
                        <a:rPr lang="en-GB" sz="1100" kern="1200" dirty="0">
                          <a:solidFill>
                            <a:prstClr val="black"/>
                          </a:solidFill>
                          <a:latin typeface="Montserrat Light" panose="00000400000000000000" pitchFamily="2" charset="0"/>
                          <a:ea typeface="+mn-ea"/>
                          <a:cs typeface="+mn-cs"/>
                        </a:rPr>
                        <a:t>Needs development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GB" sz="1100" kern="1200" dirty="0">
                          <a:solidFill>
                            <a:prstClr val="black"/>
                          </a:solidFill>
                          <a:latin typeface="Montserrat Light" panose="00000400000000000000" pitchFamily="2" charset="0"/>
                          <a:ea typeface="+mn-ea"/>
                          <a:cs typeface="+mn-cs"/>
                        </a:rPr>
                        <a:t>Developing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pPr marL="0" marR="0" lvl="0" indent="0" algn="l" defTabSz="1078642" rtl="0" eaLnBrk="1" fontAlgn="auto" latinLnBrk="0" hangingPunct="1">
                        <a:lnSpc>
                          <a:spcPct val="100000"/>
                        </a:lnSpc>
                        <a:spcBef>
                          <a:spcPts val="0"/>
                        </a:spcBef>
                        <a:spcAft>
                          <a:spcPts val="0"/>
                        </a:spcAft>
                        <a:buClrTx/>
                        <a:buSzTx/>
                        <a:buFontTx/>
                        <a:buNone/>
                        <a:tabLst/>
                        <a:defRPr/>
                      </a:pPr>
                      <a:r>
                        <a:rPr lang="en-GB" sz="1100" kern="1200" dirty="0">
                          <a:solidFill>
                            <a:prstClr val="black"/>
                          </a:solidFill>
                          <a:latin typeface="Montserrat Light" panose="00000400000000000000" pitchFamily="2" charset="0"/>
                          <a:ea typeface="+mn-ea"/>
                          <a:cs typeface="+mn-cs"/>
                        </a:rPr>
                        <a:t>Well-Developed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58784898"/>
                  </a:ext>
                </a:extLst>
              </a:tr>
            </a:tbl>
          </a:graphicData>
        </a:graphic>
      </p:graphicFrame>
    </p:spTree>
    <p:extLst>
      <p:ext uri="{BB962C8B-B14F-4D97-AF65-F5344CB8AC3E}">
        <p14:creationId xmlns:p14="http://schemas.microsoft.com/office/powerpoint/2010/main" val="394698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9CF44D93-C7F7-4DFE-832F-8665EC20A64B}"/>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30A24BA-7A1E-62F3-A4FE-4C5E1F7BAB0C}"/>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B30A24BA-7A1E-62F3-A4FE-4C5E1F7BAB0C}"/>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AB5A5A8F-97A3-260D-8D3B-CEC8844DEAE7}"/>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7 of 15</a:t>
            </a:r>
          </a:p>
        </p:txBody>
      </p:sp>
      <p:pic>
        <p:nvPicPr>
          <p:cNvPr id="8" name="Picture 7" descr="Purple and purple letters on a black background&#10;&#10;Description automatically generated">
            <a:extLst>
              <a:ext uri="{FF2B5EF4-FFF2-40B4-BE49-F238E27FC236}">
                <a16:creationId xmlns:a16="http://schemas.microsoft.com/office/drawing/2014/main" id="{3E30F57F-9D88-D981-81D9-9A79783E76CF}"/>
              </a:ext>
            </a:extLst>
          </p:cNvPr>
          <p:cNvPicPr>
            <a:picLocks noChangeAspect="1"/>
          </p:cNvPicPr>
          <p:nvPr/>
        </p:nvPicPr>
        <p:blipFill>
          <a:blip r:embed="rId6"/>
          <a:stretch>
            <a:fillRect/>
          </a:stretch>
        </p:blipFill>
        <p:spPr>
          <a:xfrm>
            <a:off x="808242" y="933041"/>
            <a:ext cx="2681224" cy="404871"/>
          </a:xfrm>
          <a:prstGeom prst="rect">
            <a:avLst/>
          </a:prstGeom>
        </p:spPr>
      </p:pic>
      <p:cxnSp>
        <p:nvCxnSpPr>
          <p:cNvPr id="14" name="Straight Connector 13">
            <a:extLst>
              <a:ext uri="{FF2B5EF4-FFF2-40B4-BE49-F238E27FC236}">
                <a16:creationId xmlns:a16="http://schemas.microsoft.com/office/drawing/2014/main" id="{2CD2021C-6FF4-4DB2-154C-B3A415A121B9}"/>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A2EF5DDF-517C-2B13-C951-3F01B345287C}"/>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4D1302 – Partnership Assessment Tool</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7317453D-E166-E5EF-BDD3-14AD061BC3BC}"/>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BAA40FB8-F838-FEE9-673A-BC58867E37FB}"/>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82917EE6-9C14-0448-6638-8B0264B9F73E}"/>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2F423102-FCDA-AFD2-2E22-A509A66E1D73}"/>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5CE2CAB-1D7C-57DD-8B1A-495D7F6A94FC}"/>
              </a:ext>
            </a:extLst>
          </p:cNvPr>
          <p:cNvSpPr txBox="1"/>
          <p:nvPr/>
        </p:nvSpPr>
        <p:spPr>
          <a:xfrm>
            <a:off x="100208" y="2089056"/>
            <a:ext cx="12024986" cy="477053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Service Delivery Capacity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Benchmark | We have the necessary time, people, and expertise to  deliver effective services to our target population.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dirty="0">
              <a:solidFill>
                <a:prstClr val="black"/>
              </a:solidFill>
              <a:latin typeface="Montserrat Light" panose="000004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Guiding Questions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does our partnership’s staffing model look like? How are staff from each  organization involved in service delivery?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expertise is required to deliver services? Do current partners possess  this expertise? </a:t>
            </a:r>
            <a:endParaRPr lang="en-GB" sz="1200" dirty="0">
              <a:solidFill>
                <a:prstClr val="black"/>
              </a:solidFill>
              <a:latin typeface="Montserrat Light" panose="00000400000000000000" pitchFamily="2"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gaps in staff capacity and expertise impede our service delivery?</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Are there plans to make changes to services that require additional time, people,  or expertise?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Montserrat Light" panose="000004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Montserrat Light" panose="000004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Montserrat Light" panose="000004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Montserrat Light" panose="000004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Montserrat Light" panose="000004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Montserrat Light" panose="000004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Montserrat Light" panose="000004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Well-Developed Engaging the Community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Benchmark | We engage our target population to inform and improve service delivery.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dirty="0">
              <a:solidFill>
                <a:prstClr val="black"/>
              </a:solidFill>
              <a:latin typeface="Montserrat Light" panose="000004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Guiding Questions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How have we engaged our target population in developing our services?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In what ways do we currently engage our target population?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mechanisms are in place to receive feedback from our target population?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In what ways can we deepen our engagement with our target population to  strengthen service delivery?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Do we have the right relationships with community leaders to engage our target  population?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How can we leverage these relationships to improve our services?</a:t>
            </a:r>
            <a:endParaRPr kumimoji="0" lang="en-GB" sz="11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p:txBody>
      </p:sp>
      <p:sp>
        <p:nvSpPr>
          <p:cNvPr id="7" name="Rectangle 6">
            <a:extLst>
              <a:ext uri="{FF2B5EF4-FFF2-40B4-BE49-F238E27FC236}">
                <a16:creationId xmlns:a16="http://schemas.microsoft.com/office/drawing/2014/main" id="{3F19EC1B-4833-88B1-DEF8-46D4393000D9}"/>
              </a:ext>
            </a:extLst>
          </p:cNvPr>
          <p:cNvSpPr/>
          <p:nvPr/>
        </p:nvSpPr>
        <p:spPr>
          <a:xfrm>
            <a:off x="0" y="1465782"/>
            <a:ext cx="12599988" cy="523221"/>
          </a:xfrm>
          <a:prstGeom prst="rect">
            <a:avLst/>
          </a:prstGeom>
          <a:solidFill>
            <a:srgbClr val="32A445"/>
          </a:solidFill>
          <a:ln w="12700" cap="flat" cmpd="sng" algn="ctr">
            <a:noFill/>
            <a:prstDash val="solid"/>
            <a:miter lim="800000"/>
          </a:ln>
          <a:effectLst/>
        </p:spPr>
        <p:txBody>
          <a:bodyPr rtlCol="0" anchor="ctr"/>
          <a:lstStyle/>
          <a:p>
            <a:pPr marL="0" marR="0" lvl="0" indent="0" algn="ctr" defTabSz="1180239" rtl="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603D6DEB-6FB5-5458-A989-E5AA8433B6D9}"/>
              </a:ext>
            </a:extLst>
          </p:cNvPr>
          <p:cNvSpPr txBox="1"/>
          <p:nvPr/>
        </p:nvSpPr>
        <p:spPr>
          <a:xfrm>
            <a:off x="1175582" y="1469938"/>
            <a:ext cx="9282139" cy="523220"/>
          </a:xfrm>
          <a:prstGeom prst="rect">
            <a:avLst/>
          </a:prstGeom>
          <a:noFill/>
        </p:spPr>
        <p:txBody>
          <a:bodyPr wrap="square" lIns="91440" tIns="45720" rIns="91440" bIns="45720" anchor="t">
            <a:spAutoFit/>
          </a:bodyPr>
          <a:lstStyle/>
          <a:p>
            <a:pPr marL="0" marR="0" lvl="0" indent="0" algn="ctr" defTabSz="1180239"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Montserrat Light"/>
                <a:ea typeface="+mn-ea"/>
                <a:cs typeface="+mn-cs"/>
              </a:rPr>
              <a:t>Shared Delivery and Workflow</a:t>
            </a:r>
          </a:p>
        </p:txBody>
      </p:sp>
      <p:graphicFrame>
        <p:nvGraphicFramePr>
          <p:cNvPr id="10" name="Table 9">
            <a:extLst>
              <a:ext uri="{FF2B5EF4-FFF2-40B4-BE49-F238E27FC236}">
                <a16:creationId xmlns:a16="http://schemas.microsoft.com/office/drawing/2014/main" id="{49506763-ABF9-58A4-0F01-5EDB95B2C099}"/>
              </a:ext>
            </a:extLst>
          </p:cNvPr>
          <p:cNvGraphicFramePr>
            <a:graphicFrameLocks noGrp="1"/>
          </p:cNvGraphicFramePr>
          <p:nvPr>
            <p:extLst>
              <p:ext uri="{D42A27DB-BD31-4B8C-83A1-F6EECF244321}">
                <p14:modId xmlns:p14="http://schemas.microsoft.com/office/powerpoint/2010/main" val="2421584249"/>
              </p:ext>
            </p:extLst>
          </p:nvPr>
        </p:nvGraphicFramePr>
        <p:xfrm>
          <a:off x="196042" y="4093265"/>
          <a:ext cx="8399990" cy="685800"/>
        </p:xfrm>
        <a:graphic>
          <a:graphicData uri="http://schemas.openxmlformats.org/drawingml/2006/table">
            <a:tbl>
              <a:tblPr firstRow="1" bandRow="1">
                <a:tableStyleId>{5C22544A-7EE6-4342-B048-85BDC9FD1C3A}</a:tableStyleId>
              </a:tblPr>
              <a:tblGrid>
                <a:gridCol w="1679998">
                  <a:extLst>
                    <a:ext uri="{9D8B030D-6E8A-4147-A177-3AD203B41FA5}">
                      <a16:colId xmlns:a16="http://schemas.microsoft.com/office/drawing/2014/main" val="3035544885"/>
                    </a:ext>
                  </a:extLst>
                </a:gridCol>
                <a:gridCol w="1679998">
                  <a:extLst>
                    <a:ext uri="{9D8B030D-6E8A-4147-A177-3AD203B41FA5}">
                      <a16:colId xmlns:a16="http://schemas.microsoft.com/office/drawing/2014/main" val="2374048094"/>
                    </a:ext>
                  </a:extLst>
                </a:gridCol>
                <a:gridCol w="1679998">
                  <a:extLst>
                    <a:ext uri="{9D8B030D-6E8A-4147-A177-3AD203B41FA5}">
                      <a16:colId xmlns:a16="http://schemas.microsoft.com/office/drawing/2014/main" val="2022135769"/>
                    </a:ext>
                  </a:extLst>
                </a:gridCol>
                <a:gridCol w="1679998">
                  <a:extLst>
                    <a:ext uri="{9D8B030D-6E8A-4147-A177-3AD203B41FA5}">
                      <a16:colId xmlns:a16="http://schemas.microsoft.com/office/drawing/2014/main" val="2918289021"/>
                    </a:ext>
                  </a:extLst>
                </a:gridCol>
                <a:gridCol w="1679998">
                  <a:extLst>
                    <a:ext uri="{9D8B030D-6E8A-4147-A177-3AD203B41FA5}">
                      <a16:colId xmlns:a16="http://schemas.microsoft.com/office/drawing/2014/main" val="78363064"/>
                    </a:ext>
                  </a:extLst>
                </a:gridCol>
              </a:tblGrid>
              <a:tr h="174828">
                <a:tc>
                  <a:txBody>
                    <a:bodyPr/>
                    <a:lstStyle/>
                    <a:p>
                      <a:r>
                        <a:rPr lang="en-AU" sz="1100" kern="1200" dirty="0">
                          <a:solidFill>
                            <a:prstClr val="black"/>
                          </a:solidFill>
                          <a:latin typeface="Montserrat Light" panose="00000400000000000000" pitchFamily="2" charset="0"/>
                          <a:ea typeface="+mn-ea"/>
                          <a:cs typeface="+mn-cs"/>
                        </a:rPr>
                        <a:t>1</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2</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3</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4</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5</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17126914"/>
                  </a:ext>
                </a:extLst>
              </a:tr>
              <a:tr h="287951">
                <a:tc>
                  <a:txBody>
                    <a:bodyPr/>
                    <a:lstStyle/>
                    <a:p>
                      <a:r>
                        <a:rPr lang="en-GB" sz="1100" kern="1200" dirty="0">
                          <a:solidFill>
                            <a:prstClr val="black"/>
                          </a:solidFill>
                          <a:latin typeface="Montserrat Light" panose="00000400000000000000" pitchFamily="2" charset="0"/>
                          <a:ea typeface="+mn-ea"/>
                          <a:cs typeface="+mn-cs"/>
                        </a:rPr>
                        <a:t>Needs development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GB" sz="1100" kern="1200" dirty="0">
                          <a:solidFill>
                            <a:prstClr val="black"/>
                          </a:solidFill>
                          <a:latin typeface="Montserrat Light" panose="00000400000000000000" pitchFamily="2" charset="0"/>
                          <a:ea typeface="+mn-ea"/>
                          <a:cs typeface="+mn-cs"/>
                        </a:rPr>
                        <a:t>Developing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pPr marL="0" marR="0" lvl="0" indent="0" algn="l" defTabSz="1078642" rtl="0" eaLnBrk="1" fontAlgn="auto" latinLnBrk="0" hangingPunct="1">
                        <a:lnSpc>
                          <a:spcPct val="100000"/>
                        </a:lnSpc>
                        <a:spcBef>
                          <a:spcPts val="0"/>
                        </a:spcBef>
                        <a:spcAft>
                          <a:spcPts val="0"/>
                        </a:spcAft>
                        <a:buClrTx/>
                        <a:buSzTx/>
                        <a:buFontTx/>
                        <a:buNone/>
                        <a:tabLst/>
                        <a:defRPr/>
                      </a:pPr>
                      <a:r>
                        <a:rPr lang="en-GB" sz="1100" kern="1200" dirty="0">
                          <a:solidFill>
                            <a:prstClr val="black"/>
                          </a:solidFill>
                          <a:latin typeface="Montserrat Light" panose="00000400000000000000" pitchFamily="2" charset="0"/>
                          <a:ea typeface="+mn-ea"/>
                          <a:cs typeface="+mn-cs"/>
                        </a:rPr>
                        <a:t>Well-Developed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58784898"/>
                  </a:ext>
                </a:extLst>
              </a:tr>
            </a:tbl>
          </a:graphicData>
        </a:graphic>
      </p:graphicFrame>
      <p:graphicFrame>
        <p:nvGraphicFramePr>
          <p:cNvPr id="11" name="Table 10">
            <a:extLst>
              <a:ext uri="{FF2B5EF4-FFF2-40B4-BE49-F238E27FC236}">
                <a16:creationId xmlns:a16="http://schemas.microsoft.com/office/drawing/2014/main" id="{16499F9E-B6E1-B3FC-B012-D967F1A760CB}"/>
              </a:ext>
            </a:extLst>
          </p:cNvPr>
          <p:cNvGraphicFramePr>
            <a:graphicFrameLocks noGrp="1"/>
          </p:cNvGraphicFramePr>
          <p:nvPr>
            <p:extLst>
              <p:ext uri="{D42A27DB-BD31-4B8C-83A1-F6EECF244321}">
                <p14:modId xmlns:p14="http://schemas.microsoft.com/office/powerpoint/2010/main" val="2569102378"/>
              </p:ext>
            </p:extLst>
          </p:nvPr>
        </p:nvGraphicFramePr>
        <p:xfrm>
          <a:off x="223182" y="6929666"/>
          <a:ext cx="8399990" cy="685800"/>
        </p:xfrm>
        <a:graphic>
          <a:graphicData uri="http://schemas.openxmlformats.org/drawingml/2006/table">
            <a:tbl>
              <a:tblPr firstRow="1" bandRow="1">
                <a:tableStyleId>{5C22544A-7EE6-4342-B048-85BDC9FD1C3A}</a:tableStyleId>
              </a:tblPr>
              <a:tblGrid>
                <a:gridCol w="1679998">
                  <a:extLst>
                    <a:ext uri="{9D8B030D-6E8A-4147-A177-3AD203B41FA5}">
                      <a16:colId xmlns:a16="http://schemas.microsoft.com/office/drawing/2014/main" val="3035544885"/>
                    </a:ext>
                  </a:extLst>
                </a:gridCol>
                <a:gridCol w="1679998">
                  <a:extLst>
                    <a:ext uri="{9D8B030D-6E8A-4147-A177-3AD203B41FA5}">
                      <a16:colId xmlns:a16="http://schemas.microsoft.com/office/drawing/2014/main" val="2374048094"/>
                    </a:ext>
                  </a:extLst>
                </a:gridCol>
                <a:gridCol w="1679998">
                  <a:extLst>
                    <a:ext uri="{9D8B030D-6E8A-4147-A177-3AD203B41FA5}">
                      <a16:colId xmlns:a16="http://schemas.microsoft.com/office/drawing/2014/main" val="2022135769"/>
                    </a:ext>
                  </a:extLst>
                </a:gridCol>
                <a:gridCol w="1679998">
                  <a:extLst>
                    <a:ext uri="{9D8B030D-6E8A-4147-A177-3AD203B41FA5}">
                      <a16:colId xmlns:a16="http://schemas.microsoft.com/office/drawing/2014/main" val="2918289021"/>
                    </a:ext>
                  </a:extLst>
                </a:gridCol>
                <a:gridCol w="1679998">
                  <a:extLst>
                    <a:ext uri="{9D8B030D-6E8A-4147-A177-3AD203B41FA5}">
                      <a16:colId xmlns:a16="http://schemas.microsoft.com/office/drawing/2014/main" val="78363064"/>
                    </a:ext>
                  </a:extLst>
                </a:gridCol>
              </a:tblGrid>
              <a:tr h="174828">
                <a:tc>
                  <a:txBody>
                    <a:bodyPr/>
                    <a:lstStyle/>
                    <a:p>
                      <a:r>
                        <a:rPr lang="en-AU" sz="1100" kern="1200" dirty="0">
                          <a:solidFill>
                            <a:prstClr val="black"/>
                          </a:solidFill>
                          <a:latin typeface="Montserrat Light" panose="00000400000000000000" pitchFamily="2" charset="0"/>
                          <a:ea typeface="+mn-ea"/>
                          <a:cs typeface="+mn-cs"/>
                        </a:rPr>
                        <a:t>1</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2</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3</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4</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5</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17126914"/>
                  </a:ext>
                </a:extLst>
              </a:tr>
              <a:tr h="287951">
                <a:tc>
                  <a:txBody>
                    <a:bodyPr/>
                    <a:lstStyle/>
                    <a:p>
                      <a:r>
                        <a:rPr lang="en-GB" sz="1100" kern="1200" dirty="0">
                          <a:solidFill>
                            <a:prstClr val="black"/>
                          </a:solidFill>
                          <a:latin typeface="Montserrat Light" panose="00000400000000000000" pitchFamily="2" charset="0"/>
                          <a:ea typeface="+mn-ea"/>
                          <a:cs typeface="+mn-cs"/>
                        </a:rPr>
                        <a:t>Needs development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GB" sz="1100" kern="1200" dirty="0">
                          <a:solidFill>
                            <a:prstClr val="black"/>
                          </a:solidFill>
                          <a:latin typeface="Montserrat Light" panose="00000400000000000000" pitchFamily="2" charset="0"/>
                          <a:ea typeface="+mn-ea"/>
                          <a:cs typeface="+mn-cs"/>
                        </a:rPr>
                        <a:t>Developing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pPr marL="0" marR="0" lvl="0" indent="0" algn="l" defTabSz="1078642" rtl="0" eaLnBrk="1" fontAlgn="auto" latinLnBrk="0" hangingPunct="1">
                        <a:lnSpc>
                          <a:spcPct val="100000"/>
                        </a:lnSpc>
                        <a:spcBef>
                          <a:spcPts val="0"/>
                        </a:spcBef>
                        <a:spcAft>
                          <a:spcPts val="0"/>
                        </a:spcAft>
                        <a:buClrTx/>
                        <a:buSzTx/>
                        <a:buFontTx/>
                        <a:buNone/>
                        <a:tabLst/>
                        <a:defRPr/>
                      </a:pPr>
                      <a:r>
                        <a:rPr lang="en-GB" sz="1100" kern="1200" dirty="0">
                          <a:solidFill>
                            <a:prstClr val="black"/>
                          </a:solidFill>
                          <a:latin typeface="Montserrat Light" panose="00000400000000000000" pitchFamily="2" charset="0"/>
                          <a:ea typeface="+mn-ea"/>
                          <a:cs typeface="+mn-cs"/>
                        </a:rPr>
                        <a:t>Well-Developed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58784898"/>
                  </a:ext>
                </a:extLst>
              </a:tr>
            </a:tbl>
          </a:graphicData>
        </a:graphic>
      </p:graphicFrame>
    </p:spTree>
    <p:extLst>
      <p:ext uri="{BB962C8B-B14F-4D97-AF65-F5344CB8AC3E}">
        <p14:creationId xmlns:p14="http://schemas.microsoft.com/office/powerpoint/2010/main" val="3802111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96C1EFD1-7A2B-1EBF-DD33-518589FCED5B}"/>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D935B82-88F7-BA56-E584-2FD5658E0FA9}"/>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2D935B82-88F7-BA56-E584-2FD5658E0FA9}"/>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FE7C8DB6-9F88-D197-B37A-A9DE3675A647}"/>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8 of 15</a:t>
            </a:r>
          </a:p>
        </p:txBody>
      </p:sp>
      <p:pic>
        <p:nvPicPr>
          <p:cNvPr id="8" name="Picture 7" descr="Purple and purple letters on a black background&#10;&#10;Description automatically generated">
            <a:extLst>
              <a:ext uri="{FF2B5EF4-FFF2-40B4-BE49-F238E27FC236}">
                <a16:creationId xmlns:a16="http://schemas.microsoft.com/office/drawing/2014/main" id="{29D22131-8133-C504-9B00-17372CDA4AC0}"/>
              </a:ext>
            </a:extLst>
          </p:cNvPr>
          <p:cNvPicPr>
            <a:picLocks noChangeAspect="1"/>
          </p:cNvPicPr>
          <p:nvPr/>
        </p:nvPicPr>
        <p:blipFill>
          <a:blip r:embed="rId6"/>
          <a:stretch>
            <a:fillRect/>
          </a:stretch>
        </p:blipFill>
        <p:spPr>
          <a:xfrm>
            <a:off x="808242" y="933041"/>
            <a:ext cx="2681224" cy="404871"/>
          </a:xfrm>
          <a:prstGeom prst="rect">
            <a:avLst/>
          </a:prstGeom>
        </p:spPr>
      </p:pic>
      <p:cxnSp>
        <p:nvCxnSpPr>
          <p:cNvPr id="14" name="Straight Connector 13">
            <a:extLst>
              <a:ext uri="{FF2B5EF4-FFF2-40B4-BE49-F238E27FC236}">
                <a16:creationId xmlns:a16="http://schemas.microsoft.com/office/drawing/2014/main" id="{3B90343E-D6C4-EB2F-F75A-BF67CD3D18D6}"/>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320FF288-8A89-42E7-973C-449826D173FB}"/>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4D1302 – Partnership Assessment Tool</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A032B3A0-BE4A-9882-2302-952F06EE6700}"/>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4E3EC576-3F7F-A1D1-DA54-CCE8623E7A28}"/>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E5BB99E0-6969-FC40-392B-18E859E8EA9B}"/>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B909C410-022E-8ED1-18E9-B7658380E4B5}"/>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695DD833-2D76-0664-2DF5-D99E208202C7}"/>
              </a:ext>
            </a:extLst>
          </p:cNvPr>
          <p:cNvSpPr txBox="1"/>
          <p:nvPr/>
        </p:nvSpPr>
        <p:spPr>
          <a:xfrm>
            <a:off x="100208" y="2089056"/>
            <a:ext cx="12024986" cy="504753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A core element of effective partnership is having a funding model that supports service delivery and enables the partnership to achieve outcomes. This section focuses on your partnership’s progress toward funding and finance benchmarks.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Montserrat Light" panose="000004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Covering Full Cost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Benchmark | We understand the full cost of partnership and incorporate  this into our funding model.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Guiding Questions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are the ongoing expenses of our partnership (e.g. staffing expenses,  occupancy expenses, technology maintenance, etc.)?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are the periodic investment needs of our partnership (e.g. technology  purchases, planning consultants, etc.)? ■ How does the partnership plan for and/or manage unanticipated costs?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expense information do we share with our funders and/or payors?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How do we anticipate our partnership costs changing over the next several years?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Montserrat Light" panose="000004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Montserrat Light" panose="000004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Well-Developed Securing Revenue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Benchmark | We have reliable revenue streams sufficient to cover the full  cost of partnership.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dirty="0">
              <a:solidFill>
                <a:prstClr val="black"/>
              </a:solidFill>
              <a:latin typeface="Montserrat Light" panose="000004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Guiding Questions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sources of revenue—both ongoing and periodic—fund the partnership?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How reliable is each source of revenue?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Which revenue sources are we at risk of losing?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does each partner contribute in-kind to the partnership? Can our in-kind  contributions continue at the current level?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sustainable revenue opportunities exist for our partnership over the next  several years?</a:t>
            </a:r>
            <a:endParaRPr kumimoji="0" lang="en-GB" sz="11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p:txBody>
      </p:sp>
      <p:sp>
        <p:nvSpPr>
          <p:cNvPr id="7" name="Rectangle 6">
            <a:extLst>
              <a:ext uri="{FF2B5EF4-FFF2-40B4-BE49-F238E27FC236}">
                <a16:creationId xmlns:a16="http://schemas.microsoft.com/office/drawing/2014/main" id="{171D1CF4-AEE6-7D76-4F05-ECA16B556511}"/>
              </a:ext>
            </a:extLst>
          </p:cNvPr>
          <p:cNvSpPr/>
          <p:nvPr/>
        </p:nvSpPr>
        <p:spPr>
          <a:xfrm>
            <a:off x="0" y="1465782"/>
            <a:ext cx="12599988" cy="523221"/>
          </a:xfrm>
          <a:prstGeom prst="rect">
            <a:avLst/>
          </a:prstGeom>
          <a:solidFill>
            <a:srgbClr val="32A445"/>
          </a:solidFill>
          <a:ln w="12700" cap="flat" cmpd="sng" algn="ctr">
            <a:noFill/>
            <a:prstDash val="solid"/>
            <a:miter lim="800000"/>
          </a:ln>
          <a:effectLst/>
        </p:spPr>
        <p:txBody>
          <a:bodyPr rtlCol="0" anchor="ctr"/>
          <a:lstStyle/>
          <a:p>
            <a:pPr marL="0" marR="0" lvl="0" indent="0" algn="ctr" defTabSz="1180239" rtl="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A8A40F8D-73DF-CACC-A4EF-94D33622B353}"/>
              </a:ext>
            </a:extLst>
          </p:cNvPr>
          <p:cNvSpPr txBox="1"/>
          <p:nvPr/>
        </p:nvSpPr>
        <p:spPr>
          <a:xfrm>
            <a:off x="1175582" y="1469938"/>
            <a:ext cx="9282139" cy="523220"/>
          </a:xfrm>
          <a:prstGeom prst="rect">
            <a:avLst/>
          </a:prstGeom>
          <a:noFill/>
        </p:spPr>
        <p:txBody>
          <a:bodyPr wrap="square" lIns="91440" tIns="45720" rIns="91440" bIns="45720" anchor="t">
            <a:spAutoFit/>
          </a:bodyPr>
          <a:lstStyle/>
          <a:p>
            <a:pPr marL="0" marR="0" lvl="0" indent="0" algn="ctr" defTabSz="1180239"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Montserrat Light"/>
                <a:ea typeface="+mn-ea"/>
                <a:cs typeface="+mn-cs"/>
              </a:rPr>
              <a:t>Funding and Financing </a:t>
            </a:r>
          </a:p>
        </p:txBody>
      </p:sp>
      <p:graphicFrame>
        <p:nvGraphicFramePr>
          <p:cNvPr id="10" name="Table 9">
            <a:extLst>
              <a:ext uri="{FF2B5EF4-FFF2-40B4-BE49-F238E27FC236}">
                <a16:creationId xmlns:a16="http://schemas.microsoft.com/office/drawing/2014/main" id="{108785E1-E0BF-27D4-DBEC-7C46D664CB2A}"/>
              </a:ext>
            </a:extLst>
          </p:cNvPr>
          <p:cNvGraphicFramePr>
            <a:graphicFrameLocks noGrp="1"/>
          </p:cNvGraphicFramePr>
          <p:nvPr>
            <p:extLst>
              <p:ext uri="{D42A27DB-BD31-4B8C-83A1-F6EECF244321}">
                <p14:modId xmlns:p14="http://schemas.microsoft.com/office/powerpoint/2010/main" val="255647078"/>
              </p:ext>
            </p:extLst>
          </p:nvPr>
        </p:nvGraphicFramePr>
        <p:xfrm>
          <a:off x="183517" y="4619358"/>
          <a:ext cx="8399990" cy="685800"/>
        </p:xfrm>
        <a:graphic>
          <a:graphicData uri="http://schemas.openxmlformats.org/drawingml/2006/table">
            <a:tbl>
              <a:tblPr firstRow="1" bandRow="1">
                <a:tableStyleId>{5C22544A-7EE6-4342-B048-85BDC9FD1C3A}</a:tableStyleId>
              </a:tblPr>
              <a:tblGrid>
                <a:gridCol w="1679998">
                  <a:extLst>
                    <a:ext uri="{9D8B030D-6E8A-4147-A177-3AD203B41FA5}">
                      <a16:colId xmlns:a16="http://schemas.microsoft.com/office/drawing/2014/main" val="3035544885"/>
                    </a:ext>
                  </a:extLst>
                </a:gridCol>
                <a:gridCol w="1679998">
                  <a:extLst>
                    <a:ext uri="{9D8B030D-6E8A-4147-A177-3AD203B41FA5}">
                      <a16:colId xmlns:a16="http://schemas.microsoft.com/office/drawing/2014/main" val="2374048094"/>
                    </a:ext>
                  </a:extLst>
                </a:gridCol>
                <a:gridCol w="1679998">
                  <a:extLst>
                    <a:ext uri="{9D8B030D-6E8A-4147-A177-3AD203B41FA5}">
                      <a16:colId xmlns:a16="http://schemas.microsoft.com/office/drawing/2014/main" val="2022135769"/>
                    </a:ext>
                  </a:extLst>
                </a:gridCol>
                <a:gridCol w="1679998">
                  <a:extLst>
                    <a:ext uri="{9D8B030D-6E8A-4147-A177-3AD203B41FA5}">
                      <a16:colId xmlns:a16="http://schemas.microsoft.com/office/drawing/2014/main" val="2918289021"/>
                    </a:ext>
                  </a:extLst>
                </a:gridCol>
                <a:gridCol w="1679998">
                  <a:extLst>
                    <a:ext uri="{9D8B030D-6E8A-4147-A177-3AD203B41FA5}">
                      <a16:colId xmlns:a16="http://schemas.microsoft.com/office/drawing/2014/main" val="78363064"/>
                    </a:ext>
                  </a:extLst>
                </a:gridCol>
              </a:tblGrid>
              <a:tr h="174828">
                <a:tc>
                  <a:txBody>
                    <a:bodyPr/>
                    <a:lstStyle/>
                    <a:p>
                      <a:r>
                        <a:rPr lang="en-AU" sz="1100" kern="1200" dirty="0">
                          <a:solidFill>
                            <a:prstClr val="black"/>
                          </a:solidFill>
                          <a:latin typeface="Montserrat Light" panose="00000400000000000000" pitchFamily="2" charset="0"/>
                          <a:ea typeface="+mn-ea"/>
                          <a:cs typeface="+mn-cs"/>
                        </a:rPr>
                        <a:t>1</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2</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3</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4</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5</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17126914"/>
                  </a:ext>
                </a:extLst>
              </a:tr>
              <a:tr h="287951">
                <a:tc>
                  <a:txBody>
                    <a:bodyPr/>
                    <a:lstStyle/>
                    <a:p>
                      <a:r>
                        <a:rPr lang="en-GB" sz="1100" kern="1200" dirty="0">
                          <a:solidFill>
                            <a:prstClr val="black"/>
                          </a:solidFill>
                          <a:latin typeface="Montserrat Light" panose="00000400000000000000" pitchFamily="2" charset="0"/>
                          <a:ea typeface="+mn-ea"/>
                          <a:cs typeface="+mn-cs"/>
                        </a:rPr>
                        <a:t>Needs development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GB" sz="1100" kern="1200" dirty="0">
                          <a:solidFill>
                            <a:prstClr val="black"/>
                          </a:solidFill>
                          <a:latin typeface="Montserrat Light" panose="00000400000000000000" pitchFamily="2" charset="0"/>
                          <a:ea typeface="+mn-ea"/>
                          <a:cs typeface="+mn-cs"/>
                        </a:rPr>
                        <a:t>Developing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pPr marL="0" marR="0" lvl="0" indent="0" algn="l" defTabSz="1078642" rtl="0" eaLnBrk="1" fontAlgn="auto" latinLnBrk="0" hangingPunct="1">
                        <a:lnSpc>
                          <a:spcPct val="100000"/>
                        </a:lnSpc>
                        <a:spcBef>
                          <a:spcPts val="0"/>
                        </a:spcBef>
                        <a:spcAft>
                          <a:spcPts val="0"/>
                        </a:spcAft>
                        <a:buClrTx/>
                        <a:buSzTx/>
                        <a:buFontTx/>
                        <a:buNone/>
                        <a:tabLst/>
                        <a:defRPr/>
                      </a:pPr>
                      <a:r>
                        <a:rPr lang="en-GB" sz="1100" kern="1200" dirty="0">
                          <a:solidFill>
                            <a:prstClr val="black"/>
                          </a:solidFill>
                          <a:latin typeface="Montserrat Light" panose="00000400000000000000" pitchFamily="2" charset="0"/>
                          <a:ea typeface="+mn-ea"/>
                          <a:cs typeface="+mn-cs"/>
                        </a:rPr>
                        <a:t>Well-Developed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58784898"/>
                  </a:ext>
                </a:extLst>
              </a:tr>
            </a:tbl>
          </a:graphicData>
        </a:graphic>
      </p:graphicFrame>
      <p:graphicFrame>
        <p:nvGraphicFramePr>
          <p:cNvPr id="11" name="Table 10">
            <a:extLst>
              <a:ext uri="{FF2B5EF4-FFF2-40B4-BE49-F238E27FC236}">
                <a16:creationId xmlns:a16="http://schemas.microsoft.com/office/drawing/2014/main" id="{A19FFD5E-BADC-D94E-42BB-FED868A274F1}"/>
              </a:ext>
            </a:extLst>
          </p:cNvPr>
          <p:cNvGraphicFramePr>
            <a:graphicFrameLocks noGrp="1"/>
          </p:cNvGraphicFramePr>
          <p:nvPr>
            <p:extLst>
              <p:ext uri="{D42A27DB-BD31-4B8C-83A1-F6EECF244321}">
                <p14:modId xmlns:p14="http://schemas.microsoft.com/office/powerpoint/2010/main" val="586155099"/>
              </p:ext>
            </p:extLst>
          </p:nvPr>
        </p:nvGraphicFramePr>
        <p:xfrm>
          <a:off x="210656" y="7130082"/>
          <a:ext cx="8399990" cy="685800"/>
        </p:xfrm>
        <a:graphic>
          <a:graphicData uri="http://schemas.openxmlformats.org/drawingml/2006/table">
            <a:tbl>
              <a:tblPr firstRow="1" bandRow="1">
                <a:tableStyleId>{5C22544A-7EE6-4342-B048-85BDC9FD1C3A}</a:tableStyleId>
              </a:tblPr>
              <a:tblGrid>
                <a:gridCol w="1679998">
                  <a:extLst>
                    <a:ext uri="{9D8B030D-6E8A-4147-A177-3AD203B41FA5}">
                      <a16:colId xmlns:a16="http://schemas.microsoft.com/office/drawing/2014/main" val="3035544885"/>
                    </a:ext>
                  </a:extLst>
                </a:gridCol>
                <a:gridCol w="1679998">
                  <a:extLst>
                    <a:ext uri="{9D8B030D-6E8A-4147-A177-3AD203B41FA5}">
                      <a16:colId xmlns:a16="http://schemas.microsoft.com/office/drawing/2014/main" val="2374048094"/>
                    </a:ext>
                  </a:extLst>
                </a:gridCol>
                <a:gridCol w="1679998">
                  <a:extLst>
                    <a:ext uri="{9D8B030D-6E8A-4147-A177-3AD203B41FA5}">
                      <a16:colId xmlns:a16="http://schemas.microsoft.com/office/drawing/2014/main" val="2022135769"/>
                    </a:ext>
                  </a:extLst>
                </a:gridCol>
                <a:gridCol w="1679998">
                  <a:extLst>
                    <a:ext uri="{9D8B030D-6E8A-4147-A177-3AD203B41FA5}">
                      <a16:colId xmlns:a16="http://schemas.microsoft.com/office/drawing/2014/main" val="2918289021"/>
                    </a:ext>
                  </a:extLst>
                </a:gridCol>
                <a:gridCol w="1679998">
                  <a:extLst>
                    <a:ext uri="{9D8B030D-6E8A-4147-A177-3AD203B41FA5}">
                      <a16:colId xmlns:a16="http://schemas.microsoft.com/office/drawing/2014/main" val="78363064"/>
                    </a:ext>
                  </a:extLst>
                </a:gridCol>
              </a:tblGrid>
              <a:tr h="174828">
                <a:tc>
                  <a:txBody>
                    <a:bodyPr/>
                    <a:lstStyle/>
                    <a:p>
                      <a:r>
                        <a:rPr lang="en-AU" sz="1100" kern="1200" dirty="0">
                          <a:solidFill>
                            <a:prstClr val="black"/>
                          </a:solidFill>
                          <a:latin typeface="Montserrat Light" panose="00000400000000000000" pitchFamily="2" charset="0"/>
                          <a:ea typeface="+mn-ea"/>
                          <a:cs typeface="+mn-cs"/>
                        </a:rPr>
                        <a:t>1</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2</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3</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4</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5</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17126914"/>
                  </a:ext>
                </a:extLst>
              </a:tr>
              <a:tr h="287951">
                <a:tc>
                  <a:txBody>
                    <a:bodyPr/>
                    <a:lstStyle/>
                    <a:p>
                      <a:r>
                        <a:rPr lang="en-GB" sz="1100" kern="1200" dirty="0">
                          <a:solidFill>
                            <a:prstClr val="black"/>
                          </a:solidFill>
                          <a:latin typeface="Montserrat Light" panose="00000400000000000000" pitchFamily="2" charset="0"/>
                          <a:ea typeface="+mn-ea"/>
                          <a:cs typeface="+mn-cs"/>
                        </a:rPr>
                        <a:t>Needs development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GB" sz="1100" kern="1200" dirty="0">
                          <a:solidFill>
                            <a:prstClr val="black"/>
                          </a:solidFill>
                          <a:latin typeface="Montserrat Light" panose="00000400000000000000" pitchFamily="2" charset="0"/>
                          <a:ea typeface="+mn-ea"/>
                          <a:cs typeface="+mn-cs"/>
                        </a:rPr>
                        <a:t>Developing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pPr marL="0" marR="0" lvl="0" indent="0" algn="l" defTabSz="1078642" rtl="0" eaLnBrk="1" fontAlgn="auto" latinLnBrk="0" hangingPunct="1">
                        <a:lnSpc>
                          <a:spcPct val="100000"/>
                        </a:lnSpc>
                        <a:spcBef>
                          <a:spcPts val="0"/>
                        </a:spcBef>
                        <a:spcAft>
                          <a:spcPts val="0"/>
                        </a:spcAft>
                        <a:buClrTx/>
                        <a:buSzTx/>
                        <a:buFontTx/>
                        <a:buNone/>
                        <a:tabLst/>
                        <a:defRPr/>
                      </a:pPr>
                      <a:r>
                        <a:rPr lang="en-GB" sz="1100" kern="1200" dirty="0">
                          <a:solidFill>
                            <a:prstClr val="black"/>
                          </a:solidFill>
                          <a:latin typeface="Montserrat Light" panose="00000400000000000000" pitchFamily="2" charset="0"/>
                          <a:ea typeface="+mn-ea"/>
                          <a:cs typeface="+mn-cs"/>
                        </a:rPr>
                        <a:t>Well-Developed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58784898"/>
                  </a:ext>
                </a:extLst>
              </a:tr>
            </a:tbl>
          </a:graphicData>
        </a:graphic>
      </p:graphicFrame>
    </p:spTree>
    <p:extLst>
      <p:ext uri="{BB962C8B-B14F-4D97-AF65-F5344CB8AC3E}">
        <p14:creationId xmlns:p14="http://schemas.microsoft.com/office/powerpoint/2010/main" val="239235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8E23B7BB-8724-9826-25B2-016E14F1D3E0}"/>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D8B25D0-5BC5-08EB-C697-EF4999512A66}"/>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5D8B25D0-5BC5-08EB-C697-EF4999512A66}"/>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B6FBAF44-934E-EB5E-45C9-5C0B90599EC5}"/>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9 of 15</a:t>
            </a:r>
          </a:p>
        </p:txBody>
      </p:sp>
      <p:pic>
        <p:nvPicPr>
          <p:cNvPr id="8" name="Picture 7" descr="Purple and purple letters on a black background&#10;&#10;Description automatically generated">
            <a:extLst>
              <a:ext uri="{FF2B5EF4-FFF2-40B4-BE49-F238E27FC236}">
                <a16:creationId xmlns:a16="http://schemas.microsoft.com/office/drawing/2014/main" id="{ADE0B770-AD27-B7D1-0DB0-5BB544DC0CB9}"/>
              </a:ext>
            </a:extLst>
          </p:cNvPr>
          <p:cNvPicPr>
            <a:picLocks noChangeAspect="1"/>
          </p:cNvPicPr>
          <p:nvPr/>
        </p:nvPicPr>
        <p:blipFill>
          <a:blip r:embed="rId6"/>
          <a:stretch>
            <a:fillRect/>
          </a:stretch>
        </p:blipFill>
        <p:spPr>
          <a:xfrm>
            <a:off x="808242" y="933041"/>
            <a:ext cx="2681224" cy="404871"/>
          </a:xfrm>
          <a:prstGeom prst="rect">
            <a:avLst/>
          </a:prstGeom>
        </p:spPr>
      </p:pic>
      <p:cxnSp>
        <p:nvCxnSpPr>
          <p:cNvPr id="14" name="Straight Connector 13">
            <a:extLst>
              <a:ext uri="{FF2B5EF4-FFF2-40B4-BE49-F238E27FC236}">
                <a16:creationId xmlns:a16="http://schemas.microsoft.com/office/drawing/2014/main" id="{866B9E60-EA7A-1268-8C6C-D5AC3C0B0796}"/>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8D919F28-35BD-764C-37C4-CC6D5022D5F9}"/>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4D1302 – Partnership Assessment Tool</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AAEF2686-BC9A-EFFC-A14C-1EC9A9CBE236}"/>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D97867C5-5F29-E7E1-B9ED-B924279A1760}"/>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038674FA-0651-A738-94DD-13689507630D}"/>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3BCB3030-C3C3-46FF-F3F3-A81E82963C92}"/>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8E1E57E-782A-657E-23DB-9F7C0ADFA126}"/>
              </a:ext>
            </a:extLst>
          </p:cNvPr>
          <p:cNvSpPr txBox="1"/>
          <p:nvPr/>
        </p:nvSpPr>
        <p:spPr>
          <a:xfrm>
            <a:off x="100208" y="2089056"/>
            <a:ext cx="12024986" cy="215443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Financial Goals &amp; Priorities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Benchmark | My partner and I are aligned on the financial goals of our partnership, and understand each others’ financial priorities.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dirty="0">
              <a:solidFill>
                <a:prstClr val="black"/>
              </a:solidFill>
              <a:latin typeface="Montserrat Light" panose="000004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Guiding Questions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Do partners have similar or different views on our partnership's path to  financial sustainability?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By participating in the partnership, what financial risk does each partner take on?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financial risks may arise as the partnership evolves?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is each partner’s economic motivation for participating in the partnership?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What has been the impact of our partnership on each partner’s bottom line?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Does our partnership expect to generate revenue and/or cost savings for each  partner?</a:t>
            </a:r>
            <a:endParaRPr kumimoji="0" lang="en-GB" sz="11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p:txBody>
      </p:sp>
      <p:sp>
        <p:nvSpPr>
          <p:cNvPr id="7" name="Rectangle 6">
            <a:extLst>
              <a:ext uri="{FF2B5EF4-FFF2-40B4-BE49-F238E27FC236}">
                <a16:creationId xmlns:a16="http://schemas.microsoft.com/office/drawing/2014/main" id="{A18E9CE2-F3EE-5E5C-08E3-748A0354E113}"/>
              </a:ext>
            </a:extLst>
          </p:cNvPr>
          <p:cNvSpPr/>
          <p:nvPr/>
        </p:nvSpPr>
        <p:spPr>
          <a:xfrm>
            <a:off x="0" y="1465782"/>
            <a:ext cx="12599988" cy="523221"/>
          </a:xfrm>
          <a:prstGeom prst="rect">
            <a:avLst/>
          </a:prstGeom>
          <a:solidFill>
            <a:srgbClr val="32A445"/>
          </a:solidFill>
          <a:ln w="12700" cap="flat" cmpd="sng" algn="ctr">
            <a:noFill/>
            <a:prstDash val="solid"/>
            <a:miter lim="800000"/>
          </a:ln>
          <a:effectLst/>
        </p:spPr>
        <p:txBody>
          <a:bodyPr rtlCol="0" anchor="ctr"/>
          <a:lstStyle/>
          <a:p>
            <a:pPr marL="0" marR="0" lvl="0" indent="0" algn="ctr" defTabSz="1180239" rtl="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A54C25EA-F1FD-89F0-5366-AA74F8CEEDA6}"/>
              </a:ext>
            </a:extLst>
          </p:cNvPr>
          <p:cNvSpPr txBox="1"/>
          <p:nvPr/>
        </p:nvSpPr>
        <p:spPr>
          <a:xfrm>
            <a:off x="1175582" y="1469938"/>
            <a:ext cx="9282139" cy="523220"/>
          </a:xfrm>
          <a:prstGeom prst="rect">
            <a:avLst/>
          </a:prstGeom>
          <a:noFill/>
        </p:spPr>
        <p:txBody>
          <a:bodyPr wrap="square" lIns="91440" tIns="45720" rIns="91440" bIns="45720" anchor="t">
            <a:spAutoFit/>
          </a:bodyPr>
          <a:lstStyle/>
          <a:p>
            <a:pPr marL="0" marR="0" lvl="0" indent="0" algn="ctr" defTabSz="1180239"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Montserrat Light"/>
                <a:ea typeface="+mn-ea"/>
                <a:cs typeface="+mn-cs"/>
              </a:rPr>
              <a:t>Funding and Financing </a:t>
            </a:r>
          </a:p>
        </p:txBody>
      </p:sp>
      <p:graphicFrame>
        <p:nvGraphicFramePr>
          <p:cNvPr id="10" name="Table 9">
            <a:extLst>
              <a:ext uri="{FF2B5EF4-FFF2-40B4-BE49-F238E27FC236}">
                <a16:creationId xmlns:a16="http://schemas.microsoft.com/office/drawing/2014/main" id="{712A620F-85C6-63B2-A38E-F38F85FF4069}"/>
              </a:ext>
            </a:extLst>
          </p:cNvPr>
          <p:cNvGraphicFramePr>
            <a:graphicFrameLocks noGrp="1"/>
          </p:cNvGraphicFramePr>
          <p:nvPr/>
        </p:nvGraphicFramePr>
        <p:xfrm>
          <a:off x="183517" y="4243577"/>
          <a:ext cx="8399990" cy="685800"/>
        </p:xfrm>
        <a:graphic>
          <a:graphicData uri="http://schemas.openxmlformats.org/drawingml/2006/table">
            <a:tbl>
              <a:tblPr firstRow="1" bandRow="1">
                <a:tableStyleId>{5C22544A-7EE6-4342-B048-85BDC9FD1C3A}</a:tableStyleId>
              </a:tblPr>
              <a:tblGrid>
                <a:gridCol w="1679998">
                  <a:extLst>
                    <a:ext uri="{9D8B030D-6E8A-4147-A177-3AD203B41FA5}">
                      <a16:colId xmlns:a16="http://schemas.microsoft.com/office/drawing/2014/main" val="3035544885"/>
                    </a:ext>
                  </a:extLst>
                </a:gridCol>
                <a:gridCol w="1679998">
                  <a:extLst>
                    <a:ext uri="{9D8B030D-6E8A-4147-A177-3AD203B41FA5}">
                      <a16:colId xmlns:a16="http://schemas.microsoft.com/office/drawing/2014/main" val="2374048094"/>
                    </a:ext>
                  </a:extLst>
                </a:gridCol>
                <a:gridCol w="1679998">
                  <a:extLst>
                    <a:ext uri="{9D8B030D-6E8A-4147-A177-3AD203B41FA5}">
                      <a16:colId xmlns:a16="http://schemas.microsoft.com/office/drawing/2014/main" val="2022135769"/>
                    </a:ext>
                  </a:extLst>
                </a:gridCol>
                <a:gridCol w="1679998">
                  <a:extLst>
                    <a:ext uri="{9D8B030D-6E8A-4147-A177-3AD203B41FA5}">
                      <a16:colId xmlns:a16="http://schemas.microsoft.com/office/drawing/2014/main" val="2918289021"/>
                    </a:ext>
                  </a:extLst>
                </a:gridCol>
                <a:gridCol w="1679998">
                  <a:extLst>
                    <a:ext uri="{9D8B030D-6E8A-4147-A177-3AD203B41FA5}">
                      <a16:colId xmlns:a16="http://schemas.microsoft.com/office/drawing/2014/main" val="78363064"/>
                    </a:ext>
                  </a:extLst>
                </a:gridCol>
              </a:tblGrid>
              <a:tr h="174828">
                <a:tc>
                  <a:txBody>
                    <a:bodyPr/>
                    <a:lstStyle/>
                    <a:p>
                      <a:r>
                        <a:rPr lang="en-AU" sz="1100" kern="1200" dirty="0">
                          <a:solidFill>
                            <a:prstClr val="black"/>
                          </a:solidFill>
                          <a:latin typeface="Montserrat Light" panose="00000400000000000000" pitchFamily="2" charset="0"/>
                          <a:ea typeface="+mn-ea"/>
                          <a:cs typeface="+mn-cs"/>
                        </a:rPr>
                        <a:t>1</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2</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3</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4</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AU" sz="1100" kern="1200" dirty="0">
                          <a:solidFill>
                            <a:prstClr val="black"/>
                          </a:solidFill>
                          <a:latin typeface="Montserrat Light" panose="00000400000000000000" pitchFamily="2" charset="0"/>
                          <a:ea typeface="+mn-ea"/>
                          <a:cs typeface="+mn-cs"/>
                        </a:rPr>
                        <a:t>5</a:t>
                      </a: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17126914"/>
                  </a:ext>
                </a:extLst>
              </a:tr>
              <a:tr h="287951">
                <a:tc>
                  <a:txBody>
                    <a:bodyPr/>
                    <a:lstStyle/>
                    <a:p>
                      <a:r>
                        <a:rPr lang="en-GB" sz="1100" kern="1200" dirty="0">
                          <a:solidFill>
                            <a:prstClr val="black"/>
                          </a:solidFill>
                          <a:latin typeface="Montserrat Light" panose="00000400000000000000" pitchFamily="2" charset="0"/>
                          <a:ea typeface="+mn-ea"/>
                          <a:cs typeface="+mn-cs"/>
                        </a:rPr>
                        <a:t>Needs development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r>
                        <a:rPr lang="en-GB" sz="1100" kern="1200" dirty="0">
                          <a:solidFill>
                            <a:prstClr val="black"/>
                          </a:solidFill>
                          <a:latin typeface="Montserrat Light" panose="00000400000000000000" pitchFamily="2" charset="0"/>
                          <a:ea typeface="+mn-ea"/>
                          <a:cs typeface="+mn-cs"/>
                        </a:rPr>
                        <a:t>Developing </a:t>
                      </a:r>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tc>
                  <a:txBody>
                    <a:bodyPr/>
                    <a:lstStyle/>
                    <a:p>
                      <a:pPr marL="0" marR="0" lvl="0" indent="0" algn="l" defTabSz="1078642" rtl="0" eaLnBrk="1" fontAlgn="auto" latinLnBrk="0" hangingPunct="1">
                        <a:lnSpc>
                          <a:spcPct val="100000"/>
                        </a:lnSpc>
                        <a:spcBef>
                          <a:spcPts val="0"/>
                        </a:spcBef>
                        <a:spcAft>
                          <a:spcPts val="0"/>
                        </a:spcAft>
                        <a:buClrTx/>
                        <a:buSzTx/>
                        <a:buFontTx/>
                        <a:buNone/>
                        <a:tabLst/>
                        <a:defRPr/>
                      </a:pPr>
                      <a:r>
                        <a:rPr lang="en-GB" sz="1100" kern="1200" dirty="0">
                          <a:solidFill>
                            <a:prstClr val="black"/>
                          </a:solidFill>
                          <a:latin typeface="Montserrat Light" panose="00000400000000000000" pitchFamily="2" charset="0"/>
                          <a:ea typeface="+mn-ea"/>
                          <a:cs typeface="+mn-cs"/>
                        </a:rPr>
                        <a:t>Well-Developed  </a:t>
                      </a:r>
                    </a:p>
                    <a:p>
                      <a:endParaRPr lang="en-AU" sz="1100" kern="1200" dirty="0">
                        <a:solidFill>
                          <a:prstClr val="black"/>
                        </a:solidFill>
                        <a:latin typeface="Montserrat Light" panose="00000400000000000000" pitchFamily="2" charset="0"/>
                        <a:ea typeface="+mn-ea"/>
                        <a:cs typeface="+mn-cs"/>
                      </a:endParaRPr>
                    </a:p>
                  </a:txBody>
                  <a:tcPr>
                    <a:lnL w="12700" cap="flat" cmpd="sng" algn="ctr">
                      <a:solidFill>
                        <a:srgbClr val="32A445"/>
                      </a:solidFill>
                      <a:prstDash val="solid"/>
                      <a:round/>
                      <a:headEnd type="none" w="med" len="med"/>
                      <a:tailEnd type="none" w="med" len="med"/>
                    </a:lnL>
                    <a:lnR w="12700" cap="flat" cmpd="sng" algn="ctr">
                      <a:solidFill>
                        <a:srgbClr val="32A445"/>
                      </a:solidFill>
                      <a:prstDash val="solid"/>
                      <a:round/>
                      <a:headEnd type="none" w="med" len="med"/>
                      <a:tailEnd type="none" w="med" len="med"/>
                    </a:lnR>
                    <a:lnT w="12700" cap="flat" cmpd="sng" algn="ctr">
                      <a:solidFill>
                        <a:srgbClr val="32A445"/>
                      </a:solidFill>
                      <a:prstDash val="solid"/>
                      <a:round/>
                      <a:headEnd type="none" w="med" len="med"/>
                      <a:tailEnd type="none" w="med" len="med"/>
                    </a:lnT>
                    <a:lnB w="12700" cap="flat" cmpd="sng" algn="ctr">
                      <a:solidFill>
                        <a:srgbClr val="32A445"/>
                      </a:solidFill>
                      <a:prstDash val="solid"/>
                      <a:round/>
                      <a:headEnd type="none" w="med" len="med"/>
                      <a:tailEnd type="none" w="med" len="med"/>
                    </a:lnB>
                    <a:noFill/>
                  </a:tcPr>
                </a:tc>
                <a:extLst>
                  <a:ext uri="{0D108BD9-81ED-4DB2-BD59-A6C34878D82A}">
                    <a16:rowId xmlns:a16="http://schemas.microsoft.com/office/drawing/2014/main" val="3158784898"/>
                  </a:ext>
                </a:extLst>
              </a:tr>
            </a:tbl>
          </a:graphicData>
        </a:graphic>
      </p:graphicFrame>
    </p:spTree>
    <p:extLst>
      <p:ext uri="{BB962C8B-B14F-4D97-AF65-F5344CB8AC3E}">
        <p14:creationId xmlns:p14="http://schemas.microsoft.com/office/powerpoint/2010/main" val="5580490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3A96B2-CD81-4332-9ED1-591449DFD842}">
  <ds:schemaRefs>
    <ds:schemaRef ds:uri="http://purl.org/dc/elements/1.1/"/>
    <ds:schemaRef ds:uri="http://purl.org/dc/terms/"/>
    <ds:schemaRef ds:uri="http://schemas.microsoft.com/office/infopath/2007/PartnerControls"/>
    <ds:schemaRef ds:uri="http://www.w3.org/XML/1998/namespace"/>
    <ds:schemaRef ds:uri="http://schemas.microsoft.com/office/2006/documentManagement/types"/>
    <ds:schemaRef ds:uri="http://purl.org/dc/dcmitype/"/>
    <ds:schemaRef ds:uri="http://schemas.openxmlformats.org/package/2006/metadata/core-properties"/>
    <ds:schemaRef ds:uri="4fa68556-e527-41a8-8fe0-ca53270d6849"/>
    <ds:schemaRef ds:uri="3b86de50-e94e-4e35-ab30-83628ca558a0"/>
    <ds:schemaRef ds:uri="http://schemas.microsoft.com/sharepoint/v3"/>
    <ds:schemaRef ds:uri="http://schemas.microsoft.com/office/2006/metadata/properties"/>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3570C598-912D-4E44-B3FC-6BFE389EDBA6}"/>
</file>

<file path=docProps/app.xml><?xml version="1.0" encoding="utf-8"?>
<Properties xmlns="http://schemas.openxmlformats.org/officeDocument/2006/extended-properties" xmlns:vt="http://schemas.openxmlformats.org/officeDocument/2006/docPropsVTypes">
  <Template>Office Theme</Template>
  <TotalTime>738</TotalTime>
  <Words>4094</Words>
  <Application>Microsoft Office PowerPoint</Application>
  <PresentationFormat>Custom</PresentationFormat>
  <Paragraphs>531</Paragraphs>
  <Slides>15</Slides>
  <Notes>15</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3" baseType="lpstr">
      <vt:lpstr>Aptos</vt:lpstr>
      <vt:lpstr>Arial</vt:lpstr>
      <vt:lpstr>Calibri</vt:lpstr>
      <vt:lpstr>Calibri Light</vt:lpstr>
      <vt:lpstr>Montserrat</vt:lpstr>
      <vt:lpstr>Montserrat Light</vt:lpstr>
      <vt:lpstr>1_Office 2013 - 2022 Theme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4</cp:revision>
  <dcterms:created xsi:type="dcterms:W3CDTF">2024-10-22T06:55:56Z</dcterms:created>
  <dcterms:modified xsi:type="dcterms:W3CDTF">2025-05-15T06:31:55Z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