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2"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F8EB"/>
    <a:srgbClr val="257B34"/>
    <a:srgbClr val="ACB5AE"/>
    <a:srgbClr val="E5F7E8"/>
    <a:srgbClr val="000000"/>
    <a:srgbClr val="FFFFFF"/>
    <a:srgbClr val="736423"/>
    <a:srgbClr val="F2EDD6"/>
    <a:srgbClr val="EBE3BF"/>
    <a:srgbClr val="F8F5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4721B8-99A6-021B-88B6-EC9C186D84EC}" v="18" dt="2025-05-05T08:52:39.4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8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sha Doherty" userId="2f65fbf4-2eeb-41a6-a4bf-8744b8cf020e" providerId="ADAL" clId="{083865C1-E2D1-4547-A8B5-2E55610E06F6}"/>
    <pc:docChg chg="undo custSel modSld">
      <pc:chgData name="Natasha Doherty" userId="2f65fbf4-2eeb-41a6-a4bf-8744b8cf020e" providerId="ADAL" clId="{083865C1-E2D1-4547-A8B5-2E55610E06F6}" dt="2025-04-28T03:17:50.346" v="122" actId="1076"/>
      <pc:docMkLst>
        <pc:docMk/>
      </pc:docMkLst>
      <pc:sldChg chg="modSp mod">
        <pc:chgData name="Natasha Doherty" userId="2f65fbf4-2eeb-41a6-a4bf-8744b8cf020e" providerId="ADAL" clId="{083865C1-E2D1-4547-A8B5-2E55610E06F6}" dt="2025-04-28T03:15:21.828" v="89"/>
        <pc:sldMkLst>
          <pc:docMk/>
          <pc:sldMk cId="4010778841" sldId="258"/>
        </pc:sldMkLst>
        <pc:graphicFrameChg chg="mod modGraphic">
          <ac:chgData name="Natasha Doherty" userId="2f65fbf4-2eeb-41a6-a4bf-8744b8cf020e" providerId="ADAL" clId="{083865C1-E2D1-4547-A8B5-2E55610E06F6}" dt="2025-04-28T03:15:21.828" v="89"/>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083865C1-E2D1-4547-A8B5-2E55610E06F6}" dt="2025-04-28T03:12:30.223" v="73" actId="20577"/>
          <ac:graphicFrameMkLst>
            <pc:docMk/>
            <pc:sldMk cId="4010778841" sldId="258"/>
            <ac:graphicFrameMk id="17" creationId="{61FFC170-F895-5834-DC1D-D3303407BE54}"/>
          </ac:graphicFrameMkLst>
        </pc:graphicFrameChg>
      </pc:sldChg>
      <pc:sldChg chg="addSp delSp modSp mod">
        <pc:chgData name="Natasha Doherty" userId="2f65fbf4-2eeb-41a6-a4bf-8744b8cf020e" providerId="ADAL" clId="{083865C1-E2D1-4547-A8B5-2E55610E06F6}" dt="2025-04-28T03:17:50.346" v="122" actId="1076"/>
        <pc:sldMkLst>
          <pc:docMk/>
          <pc:sldMk cId="2557158998" sldId="262"/>
        </pc:sldMkLst>
        <pc:spChg chg="mod">
          <ac:chgData name="Natasha Doherty" userId="2f65fbf4-2eeb-41a6-a4bf-8744b8cf020e" providerId="ADAL" clId="{083865C1-E2D1-4547-A8B5-2E55610E06F6}" dt="2025-04-28T03:13:00.930" v="75"/>
          <ac:spMkLst>
            <pc:docMk/>
            <pc:sldMk cId="2557158998" sldId="262"/>
            <ac:spMk id="5" creationId="{63AA09F9-775A-3E53-A93C-0C44C8A14CFC}"/>
          </ac:spMkLst>
        </pc:spChg>
        <pc:spChg chg="mod">
          <ac:chgData name="Natasha Doherty" userId="2f65fbf4-2eeb-41a6-a4bf-8744b8cf020e" providerId="ADAL" clId="{083865C1-E2D1-4547-A8B5-2E55610E06F6}" dt="2025-04-28T03:17:47.346" v="121" actId="1076"/>
          <ac:spMkLst>
            <pc:docMk/>
            <pc:sldMk cId="2557158998" sldId="262"/>
            <ac:spMk id="7" creationId="{CE853D50-9AC1-AA55-CA65-5854A64E2126}"/>
          </ac:spMkLst>
        </pc:spChg>
        <pc:spChg chg="add del mod">
          <ac:chgData name="Natasha Doherty" userId="2f65fbf4-2eeb-41a6-a4bf-8744b8cf020e" providerId="ADAL" clId="{083865C1-E2D1-4547-A8B5-2E55610E06F6}" dt="2025-04-28T03:16:17.478" v="102" actId="478"/>
          <ac:spMkLst>
            <pc:docMk/>
            <pc:sldMk cId="2557158998" sldId="262"/>
            <ac:spMk id="9" creationId="{72BAF7AF-9A74-517C-70D0-B9FA9E2E820A}"/>
          </ac:spMkLst>
        </pc:spChg>
        <pc:graphicFrameChg chg="add mod modGraphic">
          <ac:chgData name="Natasha Doherty" userId="2f65fbf4-2eeb-41a6-a4bf-8744b8cf020e" providerId="ADAL" clId="{083865C1-E2D1-4547-A8B5-2E55610E06F6}" dt="2025-04-28T03:17:50.346" v="122" actId="1076"/>
          <ac:graphicFrameMkLst>
            <pc:docMk/>
            <pc:sldMk cId="2557158998" sldId="262"/>
            <ac:graphicFrameMk id="10" creationId="{9F65216F-A35C-330B-C1AF-114BD6951A15}"/>
          </ac:graphicFrameMkLst>
        </pc:graphicFrameChg>
        <pc:graphicFrameChg chg="mod">
          <ac:chgData name="Natasha Doherty" userId="2f65fbf4-2eeb-41a6-a4bf-8744b8cf020e" providerId="ADAL" clId="{083865C1-E2D1-4547-A8B5-2E55610E06F6}" dt="2025-04-28T03:12:46.648" v="74"/>
          <ac:graphicFrameMkLst>
            <pc:docMk/>
            <pc:sldMk cId="2557158998" sldId="262"/>
            <ac:graphicFrameMk id="17" creationId="{7D9F7DF9-ED4F-0D19-87B6-ACC7E53831A2}"/>
          </ac:graphicFrameMkLst>
        </pc:graphicFrameChg>
      </pc:sldChg>
    </pc:docChg>
  </pc:docChgLst>
  <pc:docChgLst>
    <pc:chgData name="Tracey Johnson" userId="S::traceyj_inalapc.org.au#ext#@ethicol.onmicrosoft.com::e7955945-38dd-4fa0-930e-e53c504fbbc7" providerId="AD" clId="Web-{C64721B8-99A6-021B-88B6-EC9C186D84EC}"/>
    <pc:docChg chg="modSld">
      <pc:chgData name="Tracey Johnson" userId="S::traceyj_inalapc.org.au#ext#@ethicol.onmicrosoft.com::e7955945-38dd-4fa0-930e-e53c504fbbc7" providerId="AD" clId="Web-{C64721B8-99A6-021B-88B6-EC9C186D84EC}" dt="2025-05-05T08:51:49.188" v="6" actId="20577"/>
      <pc:docMkLst>
        <pc:docMk/>
      </pc:docMkLst>
      <pc:sldChg chg="modSp">
        <pc:chgData name="Tracey Johnson" userId="S::traceyj_inalapc.org.au#ext#@ethicol.onmicrosoft.com::e7955945-38dd-4fa0-930e-e53c504fbbc7" providerId="AD" clId="Web-{C64721B8-99A6-021B-88B6-EC9C186D84EC}" dt="2025-05-05T08:51:49.188" v="6" actId="20577"/>
        <pc:sldMkLst>
          <pc:docMk/>
          <pc:sldMk cId="2557158998" sldId="262"/>
        </pc:sldMkLst>
        <pc:spChg chg="mod">
          <ac:chgData name="Tracey Johnson" userId="S::traceyj_inalapc.org.au#ext#@ethicol.onmicrosoft.com::e7955945-38dd-4fa0-930e-e53c504fbbc7" providerId="AD" clId="Web-{C64721B8-99A6-021B-88B6-EC9C186D84EC}" dt="2025-05-05T08:51:49.188" v="6" actId="20577"/>
          <ac:spMkLst>
            <pc:docMk/>
            <pc:sldMk cId="2557158998" sldId="262"/>
            <ac:spMk id="7" creationId="{CE853D50-9AC1-AA55-CA65-5854A64E212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5/05/2025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1143000"/>
            <a:ext cx="43180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C7088-BB87-C2CF-EECF-7A5738A23A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26ED96-9147-E68E-F5B7-435695853D67}"/>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A5435ED2-61F0-583E-EF24-308444E4E85C}"/>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50E26C96-FF8F-3875-E8D7-91E40925F34A}"/>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92868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078"/>
            </a:lvl1pPr>
          </a:lstStyle>
          <a:p>
            <a:r>
              <a:rPr lang="en-US"/>
              <a:t>Click to edit Master title style</a:t>
            </a:r>
          </a:p>
        </p:txBody>
      </p:sp>
      <p:sp>
        <p:nvSpPr>
          <p:cNvPr id="3" name="Subtitle 2"/>
          <p:cNvSpPr>
            <a:spLocks noGrp="1"/>
          </p:cNvSpPr>
          <p:nvPr>
            <p:ph type="subTitle" idx="1"/>
          </p:nvPr>
        </p:nvSpPr>
        <p:spPr>
          <a:xfrm>
            <a:off x="1575003" y="4726842"/>
            <a:ext cx="9449991" cy="2172804"/>
          </a:xfrm>
        </p:spPr>
        <p:txBody>
          <a:bodyPr/>
          <a:lstStyle>
            <a:lvl1pPr marL="0" indent="0" algn="ctr">
              <a:buNone/>
              <a:defRPr sz="2831"/>
            </a:lvl1pPr>
            <a:lvl2pPr marL="539322" indent="0" algn="ctr">
              <a:buNone/>
              <a:defRPr sz="2359"/>
            </a:lvl2pPr>
            <a:lvl3pPr marL="1078642" indent="0" algn="ctr">
              <a:buNone/>
              <a:defRPr sz="2124"/>
            </a:lvl3pPr>
            <a:lvl4pPr marL="1617964" indent="0" algn="ctr">
              <a:buNone/>
              <a:defRPr sz="1888"/>
            </a:lvl4pPr>
            <a:lvl5pPr marL="2157285" indent="0" algn="ctr">
              <a:buNone/>
              <a:defRPr sz="1888"/>
            </a:lvl5pPr>
            <a:lvl6pPr marL="2696606" indent="0" algn="ctr">
              <a:buNone/>
              <a:defRPr sz="1888"/>
            </a:lvl6pPr>
            <a:lvl7pPr marL="3235927" indent="0" algn="ctr">
              <a:buNone/>
              <a:defRPr sz="1888"/>
            </a:lvl7pPr>
            <a:lvl8pPr marL="3775249" indent="0" algn="ctr">
              <a:buNone/>
              <a:defRPr sz="1888"/>
            </a:lvl8pPr>
            <a:lvl9pPr marL="4314569" indent="0" algn="ctr">
              <a:buNone/>
              <a:defRPr sz="1888"/>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676262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48853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87180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551129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43"/>
            <a:ext cx="10867490" cy="3743557"/>
          </a:xfrm>
        </p:spPr>
        <p:txBody>
          <a:bodyPr anchor="b"/>
          <a:lstStyle>
            <a:lvl1pPr>
              <a:defRPr sz="7078"/>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2831">
                <a:solidFill>
                  <a:schemeClr val="tx1"/>
                </a:solidFill>
              </a:defRPr>
            </a:lvl1pPr>
            <a:lvl2pPr marL="539322" indent="0">
              <a:buNone/>
              <a:defRPr sz="2359">
                <a:solidFill>
                  <a:schemeClr val="tx1">
                    <a:tint val="75000"/>
                  </a:schemeClr>
                </a:solidFill>
              </a:defRPr>
            </a:lvl2pPr>
            <a:lvl3pPr marL="1078642" indent="0">
              <a:buNone/>
              <a:defRPr sz="2124">
                <a:solidFill>
                  <a:schemeClr val="tx1">
                    <a:tint val="75000"/>
                  </a:schemeClr>
                </a:solidFill>
              </a:defRPr>
            </a:lvl3pPr>
            <a:lvl4pPr marL="1617964" indent="0">
              <a:buNone/>
              <a:defRPr sz="1888">
                <a:solidFill>
                  <a:schemeClr val="tx1">
                    <a:tint val="75000"/>
                  </a:schemeClr>
                </a:solidFill>
              </a:defRPr>
            </a:lvl4pPr>
            <a:lvl5pPr marL="2157285" indent="0">
              <a:buNone/>
              <a:defRPr sz="1888">
                <a:solidFill>
                  <a:schemeClr val="tx1">
                    <a:tint val="75000"/>
                  </a:schemeClr>
                </a:solidFill>
              </a:defRPr>
            </a:lvl5pPr>
            <a:lvl6pPr marL="2696606" indent="0">
              <a:buNone/>
              <a:defRPr sz="1888">
                <a:solidFill>
                  <a:schemeClr val="tx1">
                    <a:tint val="75000"/>
                  </a:schemeClr>
                </a:solidFill>
              </a:defRPr>
            </a:lvl6pPr>
            <a:lvl7pPr marL="3235927" indent="0">
              <a:buNone/>
              <a:defRPr sz="1888">
                <a:solidFill>
                  <a:schemeClr val="tx1">
                    <a:tint val="75000"/>
                  </a:schemeClr>
                </a:solidFill>
              </a:defRPr>
            </a:lvl7pPr>
            <a:lvl8pPr marL="3775249" indent="0">
              <a:buNone/>
              <a:defRPr sz="1888">
                <a:solidFill>
                  <a:schemeClr val="tx1">
                    <a:tint val="75000"/>
                  </a:schemeClr>
                </a:solidFill>
              </a:defRPr>
            </a:lvl8pPr>
            <a:lvl9pPr marL="4314569" indent="0">
              <a:buNone/>
              <a:defRPr sz="188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81311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8"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39955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8"/>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6" y="2206137"/>
            <a:ext cx="5330385"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4" name="Content Placeholder 3"/>
          <p:cNvSpPr>
            <a:spLocks noGrp="1"/>
          </p:cNvSpPr>
          <p:nvPr>
            <p:ph sz="half" idx="2"/>
          </p:nvPr>
        </p:nvSpPr>
        <p:spPr>
          <a:xfrm>
            <a:off x="867896" y="3287335"/>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6" name="Content Placeholder 5"/>
          <p:cNvSpPr>
            <a:spLocks noGrp="1"/>
          </p:cNvSpPr>
          <p:nvPr>
            <p:ph sz="quarter" idx="4"/>
          </p:nvPr>
        </p:nvSpPr>
        <p:spPr>
          <a:xfrm>
            <a:off x="6378745" y="3287335"/>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919114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2295116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4120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Content Placeholder 2"/>
          <p:cNvSpPr>
            <a:spLocks noGrp="1"/>
          </p:cNvSpPr>
          <p:nvPr>
            <p:ph idx="1"/>
          </p:nvPr>
        </p:nvSpPr>
        <p:spPr>
          <a:xfrm>
            <a:off x="5356636" y="1295774"/>
            <a:ext cx="6378744" cy="6395505"/>
          </a:xfrm>
        </p:spPr>
        <p:txBody>
          <a:bodyPr/>
          <a:lstStyle>
            <a:lvl1pPr>
              <a:defRPr sz="3774"/>
            </a:lvl1pPr>
            <a:lvl2pPr>
              <a:defRPr sz="3302"/>
            </a:lvl2pPr>
            <a:lvl3pPr>
              <a:defRPr sz="2831"/>
            </a:lvl3pPr>
            <a:lvl4pPr>
              <a:defRPr sz="2359"/>
            </a:lvl4pPr>
            <a:lvl5pPr>
              <a:defRPr sz="2359"/>
            </a:lvl5pPr>
            <a:lvl6pPr>
              <a:defRPr sz="2359"/>
            </a:lvl6pPr>
            <a:lvl7pPr>
              <a:defRPr sz="2359"/>
            </a:lvl7pPr>
            <a:lvl8pPr>
              <a:defRPr sz="2359"/>
            </a:lvl8pPr>
            <a:lvl9pPr>
              <a:defRPr sz="235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67429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Picture Placeholder 2"/>
          <p:cNvSpPr>
            <a:spLocks noGrp="1" noChangeAspect="1"/>
          </p:cNvSpPr>
          <p:nvPr>
            <p:ph type="pic" idx="1"/>
          </p:nvPr>
        </p:nvSpPr>
        <p:spPr>
          <a:xfrm>
            <a:off x="5356636" y="1295774"/>
            <a:ext cx="6378744" cy="6395505"/>
          </a:xfrm>
        </p:spPr>
        <p:txBody>
          <a:bodyPr anchor="t"/>
          <a:lstStyle>
            <a:lvl1pPr marL="0" indent="0">
              <a:buNone/>
              <a:defRPr sz="3774"/>
            </a:lvl1pPr>
            <a:lvl2pPr marL="539322" indent="0">
              <a:buNone/>
              <a:defRPr sz="3302"/>
            </a:lvl2pPr>
            <a:lvl3pPr marL="1078642" indent="0">
              <a:buNone/>
              <a:defRPr sz="2831"/>
            </a:lvl3pPr>
            <a:lvl4pPr marL="1617964" indent="0">
              <a:buNone/>
              <a:defRPr sz="2359"/>
            </a:lvl4pPr>
            <a:lvl5pPr marL="2157285" indent="0">
              <a:buNone/>
              <a:defRPr sz="2359"/>
            </a:lvl5pPr>
            <a:lvl6pPr marL="2696606" indent="0">
              <a:buNone/>
              <a:defRPr sz="2359"/>
            </a:lvl6pPr>
            <a:lvl7pPr marL="3235927" indent="0">
              <a:buNone/>
              <a:defRPr sz="2359"/>
            </a:lvl7pPr>
            <a:lvl8pPr marL="3775249" indent="0">
              <a:buNone/>
              <a:defRPr sz="2359"/>
            </a:lvl8pPr>
            <a:lvl9pPr marL="4314569" indent="0">
              <a:buNone/>
              <a:defRPr sz="2359"/>
            </a:lvl9pPr>
          </a:lstStyle>
          <a:p>
            <a:r>
              <a:rPr lang="en-US"/>
              <a:t>Click icon to add picture</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73261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8"/>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416">
                <a:solidFill>
                  <a:schemeClr val="tx1">
                    <a:tint val="75000"/>
                  </a:schemeClr>
                </a:solidFill>
              </a:defRPr>
            </a:lvl1pPr>
          </a:lstStyle>
          <a:p>
            <a:fld id="{C764DE79-268F-4C1A-8933-263129D2AF90}" type="datetimeFigureOut">
              <a:rPr lang="en-US" dirty="0"/>
              <a:t>5/5/2025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41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6" y="8341240"/>
            <a:ext cx="2834997" cy="479142"/>
          </a:xfrm>
          <a:prstGeom prst="rect">
            <a:avLst/>
          </a:prstGeom>
        </p:spPr>
        <p:txBody>
          <a:bodyPr vert="horz" lIns="91440" tIns="45720" rIns="91440" bIns="45720" rtlCol="0" anchor="ctr"/>
          <a:lstStyle>
            <a:lvl1pPr algn="r">
              <a:defRPr sz="1416">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3"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3"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60" y="310297"/>
            <a:ext cx="1534837" cy="1461677"/>
          </a:xfrm>
          <a:prstGeom prst="rect">
            <a:avLst/>
          </a:prstGeom>
        </p:spPr>
      </p:pic>
    </p:spTree>
    <p:extLst>
      <p:ext uri="{BB962C8B-B14F-4D97-AF65-F5344CB8AC3E}">
        <p14:creationId xmlns:p14="http://schemas.microsoft.com/office/powerpoint/2010/main" val="7999525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078642" rtl="0" eaLnBrk="1" latinLnBrk="0" hangingPunct="1">
        <a:lnSpc>
          <a:spcPct val="90000"/>
        </a:lnSpc>
        <a:spcBef>
          <a:spcPct val="0"/>
        </a:spcBef>
        <a:buNone/>
        <a:defRPr sz="5190" kern="1200">
          <a:solidFill>
            <a:schemeClr val="tx1"/>
          </a:solidFill>
          <a:latin typeface="+mj-lt"/>
          <a:ea typeface="+mj-ea"/>
          <a:cs typeface="+mj-cs"/>
        </a:defRPr>
      </a:lvl1pPr>
    </p:titleStyle>
    <p:bodyStyle>
      <a:lvl1pPr marL="269660" indent="-269660" algn="l" defTabSz="1078642" rtl="0" eaLnBrk="1" latinLnBrk="0" hangingPunct="1">
        <a:lnSpc>
          <a:spcPct val="90000"/>
        </a:lnSpc>
        <a:spcBef>
          <a:spcPts val="1180"/>
        </a:spcBef>
        <a:buFont typeface="Arial" panose="020B0604020202020204" pitchFamily="34" charset="0"/>
        <a:buChar char="•"/>
        <a:defRPr sz="3302" kern="1200">
          <a:solidFill>
            <a:schemeClr val="tx1"/>
          </a:solidFill>
          <a:latin typeface="+mn-lt"/>
          <a:ea typeface="+mn-ea"/>
          <a:cs typeface="+mn-cs"/>
        </a:defRPr>
      </a:lvl1pPr>
      <a:lvl2pPr marL="808981" indent="-269660" algn="l" defTabSz="1078642" rtl="0" eaLnBrk="1" latinLnBrk="0" hangingPunct="1">
        <a:lnSpc>
          <a:spcPct val="90000"/>
        </a:lnSpc>
        <a:spcBef>
          <a:spcPts val="590"/>
        </a:spcBef>
        <a:buFont typeface="Arial" panose="020B0604020202020204" pitchFamily="34" charset="0"/>
        <a:buChar char="•"/>
        <a:defRPr sz="2831" kern="1200">
          <a:solidFill>
            <a:schemeClr val="tx1"/>
          </a:solidFill>
          <a:latin typeface="+mn-lt"/>
          <a:ea typeface="+mn-ea"/>
          <a:cs typeface="+mn-cs"/>
        </a:defRPr>
      </a:lvl2pPr>
      <a:lvl3pPr marL="1348303" indent="-269660" algn="l" defTabSz="1078642" rtl="0" eaLnBrk="1" latinLnBrk="0" hangingPunct="1">
        <a:lnSpc>
          <a:spcPct val="90000"/>
        </a:lnSpc>
        <a:spcBef>
          <a:spcPts val="590"/>
        </a:spcBef>
        <a:buFont typeface="Arial" panose="020B0604020202020204" pitchFamily="34" charset="0"/>
        <a:buChar char="•"/>
        <a:defRPr sz="2359" kern="1200">
          <a:solidFill>
            <a:schemeClr val="tx1"/>
          </a:solidFill>
          <a:latin typeface="+mn-lt"/>
          <a:ea typeface="+mn-ea"/>
          <a:cs typeface="+mn-cs"/>
        </a:defRPr>
      </a:lvl3pPr>
      <a:lvl4pPr marL="1887624"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4pPr>
      <a:lvl5pPr marL="2426946"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5pPr>
      <a:lvl6pPr marL="296626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6pPr>
      <a:lvl7pPr marL="350558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7pPr>
      <a:lvl8pPr marL="404491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8pPr>
      <a:lvl9pPr marL="458423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9pPr>
    </p:bodyStyle>
    <p:otherStyle>
      <a:defPPr>
        <a:defRPr lang="en-US"/>
      </a:defPPr>
      <a:lvl1pPr marL="0" algn="l" defTabSz="1078642" rtl="0" eaLnBrk="1" latinLnBrk="0" hangingPunct="1">
        <a:defRPr sz="2124" kern="1200">
          <a:solidFill>
            <a:schemeClr val="tx1"/>
          </a:solidFill>
          <a:latin typeface="+mn-lt"/>
          <a:ea typeface="+mn-ea"/>
          <a:cs typeface="+mn-cs"/>
        </a:defRPr>
      </a:lvl1pPr>
      <a:lvl2pPr marL="539322" algn="l" defTabSz="1078642" rtl="0" eaLnBrk="1" latinLnBrk="0" hangingPunct="1">
        <a:defRPr sz="2124" kern="1200">
          <a:solidFill>
            <a:schemeClr val="tx1"/>
          </a:solidFill>
          <a:latin typeface="+mn-lt"/>
          <a:ea typeface="+mn-ea"/>
          <a:cs typeface="+mn-cs"/>
        </a:defRPr>
      </a:lvl2pPr>
      <a:lvl3pPr marL="1078642" algn="l" defTabSz="1078642" rtl="0" eaLnBrk="1" latinLnBrk="0" hangingPunct="1">
        <a:defRPr sz="2124" kern="1200">
          <a:solidFill>
            <a:schemeClr val="tx1"/>
          </a:solidFill>
          <a:latin typeface="+mn-lt"/>
          <a:ea typeface="+mn-ea"/>
          <a:cs typeface="+mn-cs"/>
        </a:defRPr>
      </a:lvl3pPr>
      <a:lvl4pPr marL="1617964" algn="l" defTabSz="1078642" rtl="0" eaLnBrk="1" latinLnBrk="0" hangingPunct="1">
        <a:defRPr sz="2124" kern="1200">
          <a:solidFill>
            <a:schemeClr val="tx1"/>
          </a:solidFill>
          <a:latin typeface="+mn-lt"/>
          <a:ea typeface="+mn-ea"/>
          <a:cs typeface="+mn-cs"/>
        </a:defRPr>
      </a:lvl4pPr>
      <a:lvl5pPr marL="2157285" algn="l" defTabSz="1078642" rtl="0" eaLnBrk="1" latinLnBrk="0" hangingPunct="1">
        <a:defRPr sz="2124" kern="1200">
          <a:solidFill>
            <a:schemeClr val="tx1"/>
          </a:solidFill>
          <a:latin typeface="+mn-lt"/>
          <a:ea typeface="+mn-ea"/>
          <a:cs typeface="+mn-cs"/>
        </a:defRPr>
      </a:lvl5pPr>
      <a:lvl6pPr marL="2696606" algn="l" defTabSz="1078642" rtl="0" eaLnBrk="1" latinLnBrk="0" hangingPunct="1">
        <a:defRPr sz="2124" kern="1200">
          <a:solidFill>
            <a:schemeClr val="tx1"/>
          </a:solidFill>
          <a:latin typeface="+mn-lt"/>
          <a:ea typeface="+mn-ea"/>
          <a:cs typeface="+mn-cs"/>
        </a:defRPr>
      </a:lvl6pPr>
      <a:lvl7pPr marL="3235927" algn="l" defTabSz="1078642" rtl="0" eaLnBrk="1" latinLnBrk="0" hangingPunct="1">
        <a:defRPr sz="2124" kern="1200">
          <a:solidFill>
            <a:schemeClr val="tx1"/>
          </a:solidFill>
          <a:latin typeface="+mn-lt"/>
          <a:ea typeface="+mn-ea"/>
          <a:cs typeface="+mn-cs"/>
        </a:defRPr>
      </a:lvl7pPr>
      <a:lvl8pPr marL="3775249" algn="l" defTabSz="1078642" rtl="0" eaLnBrk="1" latinLnBrk="0" hangingPunct="1">
        <a:defRPr sz="2124" kern="1200">
          <a:solidFill>
            <a:schemeClr val="tx1"/>
          </a:solidFill>
          <a:latin typeface="+mn-lt"/>
          <a:ea typeface="+mn-ea"/>
          <a:cs typeface="+mn-cs"/>
        </a:defRPr>
      </a:lvl8pPr>
      <a:lvl9pPr marL="4314569" algn="l" defTabSz="1078642" rtl="0" eaLnBrk="1" latinLnBrk="0" hangingPunct="1">
        <a:defRPr sz="212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808241" y="933041"/>
            <a:ext cx="10945137" cy="1652741"/>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1976866194"/>
              </p:ext>
            </p:extLst>
          </p:nvPr>
        </p:nvGraphicFramePr>
        <p:xfrm>
          <a:off x="1851412" y="3933461"/>
          <a:ext cx="8897166" cy="2118855"/>
        </p:xfrm>
        <a:graphic>
          <a:graphicData uri="http://schemas.openxmlformats.org/drawingml/2006/table">
            <a:tbl>
              <a:tblPr firstRow="1" bandRow="1">
                <a:tableStyleId>{5940675A-B579-460E-94D1-54222C63F5DA}</a:tableStyleId>
              </a:tblPr>
              <a:tblGrid>
                <a:gridCol w="2369279">
                  <a:extLst>
                    <a:ext uri="{9D8B030D-6E8A-4147-A177-3AD203B41FA5}">
                      <a16:colId xmlns:a16="http://schemas.microsoft.com/office/drawing/2014/main" val="501264399"/>
                    </a:ext>
                  </a:extLst>
                </a:gridCol>
                <a:gridCol w="6527887">
                  <a:extLst>
                    <a:ext uri="{9D8B030D-6E8A-4147-A177-3AD203B41FA5}">
                      <a16:colId xmlns:a16="http://schemas.microsoft.com/office/drawing/2014/main" val="442538086"/>
                    </a:ext>
                  </a:extLst>
                </a:gridCol>
              </a:tblGrid>
              <a:tr h="946547">
                <a:tc>
                  <a:txBody>
                    <a:bodyPr/>
                    <a:lstStyle/>
                    <a:p>
                      <a:r>
                        <a:rPr lang="en-GB" sz="1500" b="1" kern="1200" dirty="0">
                          <a:solidFill>
                            <a:srgbClr val="007815"/>
                          </a:solidFill>
                          <a:latin typeface="Montserrat" panose="00000500000000000000" pitchFamily="2" charset="0"/>
                          <a:ea typeface="+mn-ea"/>
                          <a:cs typeface="+mn-cs"/>
                        </a:rPr>
                        <a:t>TOOL NAME:</a:t>
                      </a:r>
                    </a:p>
                    <a:p>
                      <a:r>
                        <a:rPr lang="en-GB" sz="1500" b="0" kern="1200" dirty="0">
                          <a:solidFill>
                            <a:srgbClr val="007815"/>
                          </a:solidFill>
                          <a:latin typeface="Montserrat" panose="00000500000000000000" pitchFamily="2" charset="0"/>
                          <a:ea typeface="+mn-ea"/>
                          <a:cs typeface="+mn-cs"/>
                        </a:rPr>
                        <a:t>(ID# 4D1310)</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Event Sharing Protocol</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32A445"/>
                    </a:solidFill>
                  </a:tcPr>
                </a:tc>
                <a:extLst>
                  <a:ext uri="{0D108BD9-81ED-4DB2-BD59-A6C34878D82A}">
                    <a16:rowId xmlns:a16="http://schemas.microsoft.com/office/drawing/2014/main" val="428026795"/>
                  </a:ext>
                </a:extLst>
              </a:tr>
              <a:tr h="922466">
                <a:tc>
                  <a:txBody>
                    <a:bodyPr/>
                    <a:lstStyle/>
                    <a:p>
                      <a:r>
                        <a:rPr lang="en-US" sz="1500" b="1" kern="1200" dirty="0">
                          <a:solidFill>
                            <a:srgbClr val="007815"/>
                          </a:solidFill>
                          <a:latin typeface="Montserrat" panose="00000500000000000000" pitchFamily="2" charset="0"/>
                          <a:ea typeface="+mn-ea"/>
                          <a:cs typeface="+mn-cs"/>
                        </a:rPr>
                        <a:t>About this tool:</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7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tool helps assess whether the feedback provided when sharing news about a positive event creates positive relationships.</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007815"/>
                          </a:solidFill>
                          <a:latin typeface="Montserrat" panose="00000500000000000000" pitchFamily="2" charset="0"/>
                          <a:ea typeface="+mn-ea"/>
                          <a:cs typeface="+mn-cs"/>
                        </a:rPr>
                        <a:t>Tool Citation:</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rPr>
                        <a:t>Dr Adam Fraser in “The Third Space: Using life’s little transitions to find balance and happiness” </a:t>
                      </a:r>
                      <a:endParaRPr kumimoji="0" lang="en-US" sz="10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endParaRP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nvGraphicFramePr>
        <p:xfrm>
          <a:off x="1851414" y="2797441"/>
          <a:ext cx="8897166" cy="792238"/>
        </p:xfrm>
        <a:graphic>
          <a:graphicData uri="http://schemas.openxmlformats.org/drawingml/2006/table">
            <a:tbl>
              <a:tblPr firstRow="1" bandRow="1">
                <a:tableStyleId>{9D7B26C5-4107-4FEC-AEDC-1716B250A1EF}</a:tableStyleId>
              </a:tblPr>
              <a:tblGrid>
                <a:gridCol w="2386243">
                  <a:extLst>
                    <a:ext uri="{9D8B030D-6E8A-4147-A177-3AD203B41FA5}">
                      <a16:colId xmlns:a16="http://schemas.microsoft.com/office/drawing/2014/main" val="901874853"/>
                    </a:ext>
                  </a:extLst>
                </a:gridCol>
                <a:gridCol w="6510923">
                  <a:extLst>
                    <a:ext uri="{9D8B030D-6E8A-4147-A177-3AD203B41FA5}">
                      <a16:colId xmlns:a16="http://schemas.microsoft.com/office/drawing/2014/main" val="2559771573"/>
                    </a:ext>
                  </a:extLst>
                </a:gridCol>
              </a:tblGrid>
              <a:tr h="396119">
                <a:tc>
                  <a:txBody>
                    <a:bodyPr/>
                    <a:lstStyle/>
                    <a:p>
                      <a:pPr algn="ctr"/>
                      <a:r>
                        <a:rPr lang="en-GB" sz="2000" dirty="0">
                          <a:solidFill>
                            <a:srgbClr val="007815"/>
                          </a:solidFill>
                          <a:latin typeface="Montserrat" panose="00000500000000000000" pitchFamily="2" charset="0"/>
                        </a:rPr>
                        <a:t>PHASE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dirty="0">
                          <a:solidFill>
                            <a:srgbClr val="007815"/>
                          </a:solidFill>
                          <a:latin typeface="Montserrat" panose="00000500000000000000" pitchFamily="2" charset="0"/>
                        </a:rPr>
                        <a:t>STAGE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396119">
                <a:tc>
                  <a:txBody>
                    <a:bodyPr/>
                    <a:lstStyle/>
                    <a:p>
                      <a:pPr algn="ctr"/>
                      <a:r>
                        <a:rPr lang="en-GB" sz="2000" dirty="0">
                          <a:solidFill>
                            <a:srgbClr val="FFFFFF"/>
                          </a:solidFill>
                          <a:latin typeface="Montserrat" panose="00000500000000000000" pitchFamily="2" charset="0"/>
                        </a:rPr>
                        <a:t>4– DEBRIEF</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007815"/>
                    </a:solidFill>
                  </a:tcPr>
                </a:tc>
                <a:tc>
                  <a:txBody>
                    <a:bodyPr/>
                    <a:lstStyle/>
                    <a:p>
                      <a:pPr algn="ctr"/>
                      <a:r>
                        <a:rPr lang="en-GB" sz="2000" dirty="0">
                          <a:solidFill>
                            <a:srgbClr val="FFFFFF"/>
                          </a:solidFill>
                          <a:latin typeface="Montserrat" panose="00000500000000000000" pitchFamily="2" charset="0"/>
                        </a:rPr>
                        <a:t>13 – REFLECTIVE PRACTICE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32A445"/>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872224114"/>
              </p:ext>
            </p:extLst>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4D1310 – Event Sharing Protocol</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954867" y="6767044"/>
            <a:ext cx="10383937" cy="1351267"/>
          </a:xfrm>
          <a:prstGeom prst="rect">
            <a:avLst/>
          </a:prstGeom>
          <a:noFill/>
        </p:spPr>
        <p:txBody>
          <a:bodyPr wrap="square">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AU" sz="989"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553564FC-FD0D-4BF5-B054-3866B3EBE09D}"/>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A6657E7D-2304-C18A-5817-EAF4939B30CC}"/>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A6657E7D-2304-C18A-5817-EAF4939B30CC}"/>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C839206-0AD3-53EA-B240-31B828A4BA67}"/>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a:t>
            </a:r>
            <a:r>
              <a:rPr lang="en-US" sz="1258" dirty="0">
                <a:solidFill>
                  <a:srgbClr val="007815"/>
                </a:solidFill>
                <a:latin typeface="Montserrat Light" panose="00000400000000000000" pitchFamily="2" charset="0"/>
              </a:rPr>
              <a:t>2 </a:t>
            </a: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of 2</a:t>
            </a:r>
          </a:p>
        </p:txBody>
      </p:sp>
      <p:pic>
        <p:nvPicPr>
          <p:cNvPr id="8" name="Picture 7" descr="Purple and purple letters on a black background&#10;&#10;Description automatically generated">
            <a:extLst>
              <a:ext uri="{FF2B5EF4-FFF2-40B4-BE49-F238E27FC236}">
                <a16:creationId xmlns:a16="http://schemas.microsoft.com/office/drawing/2014/main" id="{67D7904E-9551-BE97-A3A0-422BE2209810}"/>
              </a:ext>
            </a:extLst>
          </p:cNvPr>
          <p:cNvPicPr>
            <a:picLocks noChangeAspect="1"/>
          </p:cNvPicPr>
          <p:nvPr/>
        </p:nvPicPr>
        <p:blipFill>
          <a:blip r:embed="rId6"/>
          <a:stretch>
            <a:fillRect/>
          </a:stretch>
        </p:blipFill>
        <p:spPr>
          <a:xfrm>
            <a:off x="808241" y="933041"/>
            <a:ext cx="3549581" cy="535995"/>
          </a:xfrm>
          <a:prstGeom prst="rect">
            <a:avLst/>
          </a:prstGeom>
        </p:spPr>
      </p:pic>
      <p:cxnSp>
        <p:nvCxnSpPr>
          <p:cNvPr id="14" name="Straight Connector 13">
            <a:extLst>
              <a:ext uri="{FF2B5EF4-FFF2-40B4-BE49-F238E27FC236}">
                <a16:creationId xmlns:a16="http://schemas.microsoft.com/office/drawing/2014/main" id="{8E499862-50BB-ADBA-9C9F-A5CA3E6A8833}"/>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7D9F7DF9-ED4F-0D19-87B6-ACC7E53831A2}"/>
              </a:ext>
            </a:extLst>
          </p:cNvPr>
          <p:cNvGraphicFramePr>
            <a:graphicFrameLocks noGrp="1"/>
          </p:cNvGraphicFramePr>
          <p:nvPr>
            <p:extLst>
              <p:ext uri="{D42A27DB-BD31-4B8C-83A1-F6EECF244321}">
                <p14:modId xmlns:p14="http://schemas.microsoft.com/office/powerpoint/2010/main" val="3713039536"/>
              </p:ext>
            </p:extLst>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1078642"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7815"/>
                          </a:solidFill>
                          <a:effectLst/>
                          <a:uLnTx/>
                          <a:uFillTx/>
                          <a:latin typeface="+mn-lt"/>
                          <a:ea typeface="+mn-ea"/>
                          <a:cs typeface="+mn-cs"/>
                        </a:rPr>
                        <a:t>Tool ID 4D1310 – Event Sharing Protocol</a:t>
                      </a:r>
                      <a:endParaRPr kumimoji="0" lang="en-GB" sz="1200" b="0" i="1" u="none" strike="noStrike" kern="1200" cap="none" spc="0" normalizeH="0" baseline="0" noProof="0" dirty="0">
                        <a:ln>
                          <a:noFill/>
                        </a:ln>
                        <a:solidFill>
                          <a:srgbClr val="007815"/>
                        </a:solidFill>
                        <a:effectLst/>
                        <a:uLnTx/>
                        <a:uFillTx/>
                        <a:latin typeface="+mn-lt"/>
                        <a:ea typeface="+mn-ea"/>
                        <a:cs typeface="+mn-cs"/>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DB1985EB-8FE1-EBC8-B717-3182496D9922}"/>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5D70BC9E-1EE7-69F4-1544-B06161300C92}"/>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8F152CEC-FD79-2C84-4546-BCFCB871C3E1}"/>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ECF700F7-AED3-E544-6BF9-1F0542095D8F}"/>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DB490C82-6BFA-88D7-877A-3786EE57A749}"/>
              </a:ext>
            </a:extLst>
          </p:cNvPr>
          <p:cNvSpPr/>
          <p:nvPr/>
        </p:nvSpPr>
        <p:spPr>
          <a:xfrm>
            <a:off x="0" y="1728829"/>
            <a:ext cx="12599988" cy="523221"/>
          </a:xfrm>
          <a:prstGeom prst="rect">
            <a:avLst/>
          </a:prstGeom>
          <a:solidFill>
            <a:srgbClr val="257B34"/>
          </a:solidFill>
          <a:ln w="12700" cap="flat" cmpd="sng" algn="ctr">
            <a:solidFill>
              <a:srgbClr val="4472C4">
                <a:shade val="15000"/>
              </a:srgbClr>
            </a:solidFill>
            <a:prstDash val="solid"/>
            <a:miter lim="800000"/>
          </a:ln>
          <a:effectLst/>
        </p:spPr>
        <p:txBody>
          <a:bodyPr rtlCol="0" anchor="ctr"/>
          <a:lstStyle/>
          <a:p>
            <a:pPr marL="0" marR="0" lvl="0" indent="0" algn="ctr" defTabSz="1180239"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endParaRPr>
          </a:p>
        </p:txBody>
      </p:sp>
      <p:sp>
        <p:nvSpPr>
          <p:cNvPr id="5" name="TextBox 4">
            <a:extLst>
              <a:ext uri="{FF2B5EF4-FFF2-40B4-BE49-F238E27FC236}">
                <a16:creationId xmlns:a16="http://schemas.microsoft.com/office/drawing/2014/main" id="{63AA09F9-775A-3E53-A93C-0C44C8A14CFC}"/>
              </a:ext>
            </a:extLst>
          </p:cNvPr>
          <p:cNvSpPr txBox="1"/>
          <p:nvPr/>
        </p:nvSpPr>
        <p:spPr>
          <a:xfrm>
            <a:off x="1175582" y="1732985"/>
            <a:ext cx="9282139" cy="523220"/>
          </a:xfrm>
          <a:prstGeom prst="rect">
            <a:avLst/>
          </a:prstGeom>
          <a:noFill/>
        </p:spPr>
        <p:txBody>
          <a:bodyPr wrap="square">
            <a:spAutoFit/>
          </a:bodyPr>
          <a:lstStyle/>
          <a:p>
            <a:pPr algn="ctr" defTabSz="1180239"/>
            <a:r>
              <a:rPr lang="en-US" sz="2800" b="1" dirty="0">
                <a:solidFill>
                  <a:prstClr val="white"/>
                </a:solidFill>
                <a:latin typeface="Montserrat Light" panose="00000400000000000000" pitchFamily="2" charset="0"/>
              </a:rPr>
              <a:t>Event Sharing Protocol</a:t>
            </a:r>
          </a:p>
        </p:txBody>
      </p:sp>
      <p:sp>
        <p:nvSpPr>
          <p:cNvPr id="7" name="TextBox 6">
            <a:extLst>
              <a:ext uri="{FF2B5EF4-FFF2-40B4-BE49-F238E27FC236}">
                <a16:creationId xmlns:a16="http://schemas.microsoft.com/office/drawing/2014/main" id="{CE853D50-9AC1-AA55-CA65-5854A64E2126}"/>
              </a:ext>
            </a:extLst>
          </p:cNvPr>
          <p:cNvSpPr txBox="1"/>
          <p:nvPr/>
        </p:nvSpPr>
        <p:spPr>
          <a:xfrm>
            <a:off x="329680" y="2286911"/>
            <a:ext cx="11868912" cy="5632311"/>
          </a:xfrm>
          <a:prstGeom prst="rect">
            <a:avLst/>
          </a:prstGeom>
          <a:noFill/>
        </p:spPr>
        <p:txBody>
          <a:bodyPr wrap="square" lIns="91440" tIns="45720" rIns="91440" bIns="45720" anchor="t">
            <a:spAutoFit/>
          </a:bodyPr>
          <a:lstStyle/>
          <a:p>
            <a:pPr defTabSz="1180239">
              <a:defRPr/>
            </a:pPr>
            <a:r>
              <a:rPr lang="en-GB" sz="1200" dirty="0">
                <a:solidFill>
                  <a:prstClr val="black"/>
                </a:solidFill>
                <a:latin typeface="Montserrat Light"/>
              </a:rPr>
              <a:t>Sharing a positive event with another person has more impact than the event itself.  Life satisfaction rises and energy increases when you are able to share information about positive events.  Building energy is critical in projects which are uncertain, involve people, politics and change.</a:t>
            </a:r>
          </a:p>
          <a:p>
            <a:pPr defTabSz="1180239">
              <a:defRPr/>
            </a:pPr>
            <a:r>
              <a:rPr lang="en-GB" sz="1200" dirty="0">
                <a:solidFill>
                  <a:prstClr val="black"/>
                </a:solidFill>
                <a:latin typeface="Montserrat Light"/>
              </a:rPr>
              <a:t>When someone is sharing a story with you there are two levels required in order for a positive response to register:</a:t>
            </a:r>
          </a:p>
          <a:p>
            <a:pPr marL="228600" indent="-228600" defTabSz="1180239">
              <a:buFont typeface="+mj-lt"/>
              <a:buAutoNum type="arabicPeriod"/>
              <a:defRPr/>
            </a:pPr>
            <a:r>
              <a:rPr lang="en-GB" sz="1200" dirty="0">
                <a:solidFill>
                  <a:prstClr val="black"/>
                </a:solidFill>
                <a:latin typeface="Montserrat Light"/>
              </a:rPr>
              <a:t>The energy you bring: active or passive</a:t>
            </a:r>
          </a:p>
          <a:p>
            <a:pPr marL="228600" indent="-228600" defTabSz="1180239">
              <a:buFont typeface="+mj-lt"/>
              <a:buAutoNum type="arabicPeriod"/>
              <a:defRPr/>
            </a:pPr>
            <a:r>
              <a:rPr lang="en-GB" sz="1200" dirty="0">
                <a:solidFill>
                  <a:prstClr val="black"/>
                </a:solidFill>
                <a:latin typeface="Montserrat Light"/>
              </a:rPr>
              <a:t>The impact you have: constructive or destructive</a:t>
            </a:r>
          </a:p>
          <a:p>
            <a:pPr defTabSz="1180239">
              <a:defRPr/>
            </a:pPr>
            <a:endParaRPr lang="en-GB" sz="1200" dirty="0">
              <a:solidFill>
                <a:prstClr val="black"/>
              </a:solidFill>
              <a:latin typeface="Montserrat Light"/>
            </a:endParaRPr>
          </a:p>
          <a:p>
            <a:pPr defTabSz="1180239">
              <a:defRPr/>
            </a:pPr>
            <a:r>
              <a:rPr lang="en-GB" sz="1200" dirty="0">
                <a:solidFill>
                  <a:prstClr val="black"/>
                </a:solidFill>
                <a:latin typeface="Montserrat Light"/>
              </a:rPr>
              <a:t>The combination leads to four types of interactions:</a:t>
            </a:r>
          </a:p>
          <a:p>
            <a:pPr defTabSz="1180239">
              <a:defRPr/>
            </a:pPr>
            <a:endParaRPr lang="en-GB" sz="1200" dirty="0">
              <a:solidFill>
                <a:prstClr val="black"/>
              </a:solidFill>
              <a:latin typeface="Montserrat Light"/>
            </a:endParaRPr>
          </a:p>
          <a:p>
            <a:pPr defTabSz="1180239">
              <a:defRPr/>
            </a:pPr>
            <a:endParaRPr lang="en-GB" sz="1200" dirty="0">
              <a:solidFill>
                <a:prstClr val="black"/>
              </a:solidFill>
              <a:latin typeface="Montserrat Light"/>
            </a:endParaRPr>
          </a:p>
          <a:p>
            <a:pPr defTabSz="1180239">
              <a:defRPr/>
            </a:pPr>
            <a:endParaRPr lang="en-GB" sz="1200" dirty="0">
              <a:solidFill>
                <a:prstClr val="black"/>
              </a:solidFill>
              <a:latin typeface="Montserrat Light"/>
            </a:endParaRPr>
          </a:p>
          <a:p>
            <a:pPr defTabSz="1180239">
              <a:defRPr/>
            </a:pPr>
            <a:endParaRPr lang="en-GB" sz="1200" dirty="0">
              <a:solidFill>
                <a:prstClr val="black"/>
              </a:solidFill>
              <a:latin typeface="Montserrat Light"/>
            </a:endParaRPr>
          </a:p>
          <a:p>
            <a:pPr defTabSz="1180239">
              <a:defRPr/>
            </a:pPr>
            <a:endParaRPr lang="en-GB" sz="1200" dirty="0">
              <a:solidFill>
                <a:prstClr val="black"/>
              </a:solidFill>
              <a:latin typeface="Montserrat Light"/>
            </a:endParaRPr>
          </a:p>
          <a:p>
            <a:pPr defTabSz="1180239">
              <a:defRPr/>
            </a:pPr>
            <a:endParaRPr lang="en-GB" sz="1200" dirty="0">
              <a:solidFill>
                <a:prstClr val="black"/>
              </a:solidFill>
              <a:latin typeface="Montserrat Light"/>
            </a:endParaRPr>
          </a:p>
          <a:p>
            <a:pPr defTabSz="1180239">
              <a:defRPr/>
            </a:pPr>
            <a:r>
              <a:rPr lang="en-GB" sz="1200" dirty="0">
                <a:solidFill>
                  <a:prstClr val="black"/>
                </a:solidFill>
                <a:latin typeface="Montserrat Light"/>
              </a:rPr>
              <a:t>Dr Adam Fraser in “The Third Space: Using life’s little transitions to find balance and happiness” explains how these different combinations look in practice.</a:t>
            </a:r>
          </a:p>
          <a:p>
            <a:pPr defTabSz="1180239">
              <a:defRPr/>
            </a:pPr>
            <a:r>
              <a:rPr lang="en-GB" sz="1200" dirty="0">
                <a:solidFill>
                  <a:prstClr val="black"/>
                </a:solidFill>
                <a:latin typeface="Montserrat Light"/>
              </a:rPr>
              <a:t>Active/constructive means giving the other person enthusiastic support.  This means getting involved in the experience and helping the person relive it and learn from it.  It might start with something like “Wow, that is amazing.  Tell me about what happened.  How did that make you feel?  What in particular went so well?  Was your Manager there?  What did they think?...</a:t>
            </a:r>
          </a:p>
          <a:p>
            <a:pPr defTabSz="1180239">
              <a:defRPr/>
            </a:pPr>
            <a:r>
              <a:rPr lang="en-GB" sz="1200" dirty="0">
                <a:solidFill>
                  <a:prstClr val="black"/>
                </a:solidFill>
                <a:latin typeface="Montserrat Light"/>
              </a:rPr>
              <a:t>Active/destructive is destroying or picking the event apart.  This looks like “That’s great.  Was your presentation on how to leave a kitchen a complete mess?  Because when I got home your breakfast was everywhere.  I don’t know how many times I have to tell you to put things in the dishwasher.  I shouldn’t have to come home and clean up your mess.”</a:t>
            </a:r>
          </a:p>
          <a:p>
            <a:pPr defTabSz="1180239">
              <a:defRPr/>
            </a:pPr>
            <a:endParaRPr lang="en-GB" sz="1200" dirty="0">
              <a:solidFill>
                <a:prstClr val="black"/>
              </a:solidFill>
              <a:latin typeface="Montserrat Light"/>
            </a:endParaRPr>
          </a:p>
          <a:p>
            <a:pPr defTabSz="1180239">
              <a:defRPr/>
            </a:pPr>
            <a:r>
              <a:rPr lang="en-GB" sz="1200" dirty="0">
                <a:solidFill>
                  <a:prstClr val="black"/>
                </a:solidFill>
                <a:latin typeface="Montserrat Light"/>
              </a:rPr>
              <a:t>Passive/constructive is being supportive on a low level.  For example, you might hear “That’s great.  You really deserve it.  Well done”.  Even this positive but muted response is associated with negative relationship quality.</a:t>
            </a:r>
          </a:p>
          <a:p>
            <a:pPr defTabSz="1180239">
              <a:defRPr/>
            </a:pPr>
            <a:r>
              <a:rPr lang="en-GB" sz="1200" dirty="0">
                <a:solidFill>
                  <a:prstClr val="black"/>
                </a:solidFill>
                <a:latin typeface="Montserrat Light"/>
              </a:rPr>
              <a:t>Passive/destructive is being dismissive of the event.  This could mean saying something like “Yeah, right.  Well that’s great but my day was terrible.  I need to lie down because I have a terrible headache”.</a:t>
            </a:r>
          </a:p>
          <a:p>
            <a:pPr defTabSz="1180239">
              <a:defRPr/>
            </a:pPr>
            <a:endParaRPr lang="en-GB" sz="1200" dirty="0">
              <a:solidFill>
                <a:prstClr val="black"/>
              </a:solidFill>
              <a:latin typeface="Montserrat Light"/>
            </a:endParaRPr>
          </a:p>
          <a:p>
            <a:pPr defTabSz="1180239">
              <a:defRPr/>
            </a:pPr>
            <a:r>
              <a:rPr lang="en-GB" sz="1200" dirty="0">
                <a:solidFill>
                  <a:prstClr val="black"/>
                </a:solidFill>
                <a:latin typeface="Montserrat Light"/>
              </a:rPr>
              <a:t>Using the active/constructive frame at work and at home will lead to dramatic improvements in rapport.  Remember too that moving on too quickly is not engaging in active conversation.  Practice these techniques in your team when discussing any project success or event and you will build a closer more energised team.</a:t>
            </a:r>
          </a:p>
        </p:txBody>
      </p:sp>
      <p:graphicFrame>
        <p:nvGraphicFramePr>
          <p:cNvPr id="10" name="Table 9">
            <a:extLst>
              <a:ext uri="{FF2B5EF4-FFF2-40B4-BE49-F238E27FC236}">
                <a16:creationId xmlns:a16="http://schemas.microsoft.com/office/drawing/2014/main" id="{9F65216F-A35C-330B-C1AF-114BD6951A15}"/>
              </a:ext>
            </a:extLst>
          </p:cNvPr>
          <p:cNvGraphicFramePr>
            <a:graphicFrameLocks noGrp="1"/>
          </p:cNvGraphicFramePr>
          <p:nvPr>
            <p:extLst>
              <p:ext uri="{D42A27DB-BD31-4B8C-83A1-F6EECF244321}">
                <p14:modId xmlns:p14="http://schemas.microsoft.com/office/powerpoint/2010/main" val="153072558"/>
              </p:ext>
            </p:extLst>
          </p:nvPr>
        </p:nvGraphicFramePr>
        <p:xfrm>
          <a:off x="470096" y="3932979"/>
          <a:ext cx="5725160" cy="553404"/>
        </p:xfrm>
        <a:graphic>
          <a:graphicData uri="http://schemas.openxmlformats.org/drawingml/2006/table">
            <a:tbl>
              <a:tblPr firstRow="1" firstCol="1" bandRow="1">
                <a:tableStyleId>{2D5ABB26-0587-4C30-8999-92F81FD0307C}</a:tableStyleId>
              </a:tblPr>
              <a:tblGrid>
                <a:gridCol w="1908175">
                  <a:extLst>
                    <a:ext uri="{9D8B030D-6E8A-4147-A177-3AD203B41FA5}">
                      <a16:colId xmlns:a16="http://schemas.microsoft.com/office/drawing/2014/main" val="2765357364"/>
                    </a:ext>
                  </a:extLst>
                </a:gridCol>
                <a:gridCol w="1908175">
                  <a:extLst>
                    <a:ext uri="{9D8B030D-6E8A-4147-A177-3AD203B41FA5}">
                      <a16:colId xmlns:a16="http://schemas.microsoft.com/office/drawing/2014/main" val="3672553343"/>
                    </a:ext>
                  </a:extLst>
                </a:gridCol>
                <a:gridCol w="1908810">
                  <a:extLst>
                    <a:ext uri="{9D8B030D-6E8A-4147-A177-3AD203B41FA5}">
                      <a16:colId xmlns:a16="http://schemas.microsoft.com/office/drawing/2014/main" val="3377689759"/>
                    </a:ext>
                  </a:extLst>
                </a:gridCol>
              </a:tblGrid>
              <a:tr h="0">
                <a:tc>
                  <a:txBody>
                    <a:bodyPr/>
                    <a:lstStyle/>
                    <a:p>
                      <a:pPr algn="ctr">
                        <a:lnSpc>
                          <a:spcPct val="107000"/>
                        </a:lnSpc>
                        <a:spcAft>
                          <a:spcPts val="800"/>
                        </a:spcAft>
                        <a:buNone/>
                      </a:pPr>
                      <a:r>
                        <a:rPr lang="en-AU" sz="1200" b="1" kern="1200" dirty="0">
                          <a:solidFill>
                            <a:prstClr val="black"/>
                          </a:solidFill>
                          <a:latin typeface="Montserrat Light"/>
                          <a:ea typeface="+mn-ea"/>
                          <a:cs typeface="+mn-cs"/>
                        </a:rPr>
                        <a:t> </a:t>
                      </a:r>
                    </a:p>
                  </a:txBody>
                  <a:tcPr marL="68580" marR="68580" marT="0" marB="0">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solidFill>
                      <a:srgbClr val="E8F8EB"/>
                    </a:solidFill>
                  </a:tcPr>
                </a:tc>
                <a:tc>
                  <a:txBody>
                    <a:bodyPr/>
                    <a:lstStyle/>
                    <a:p>
                      <a:pPr algn="ctr">
                        <a:lnSpc>
                          <a:spcPct val="107000"/>
                        </a:lnSpc>
                        <a:spcAft>
                          <a:spcPts val="800"/>
                        </a:spcAft>
                        <a:buNone/>
                      </a:pPr>
                      <a:r>
                        <a:rPr lang="en-AU" sz="1200" b="1" kern="1200" dirty="0">
                          <a:solidFill>
                            <a:prstClr val="black"/>
                          </a:solidFill>
                          <a:latin typeface="Montserrat Light"/>
                          <a:ea typeface="+mn-ea"/>
                          <a:cs typeface="+mn-cs"/>
                        </a:rPr>
                        <a:t>Constructive</a:t>
                      </a:r>
                    </a:p>
                  </a:txBody>
                  <a:tcPr marL="68580" marR="68580" marT="0" marB="0">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solidFill>
                      <a:srgbClr val="E8F8EB"/>
                    </a:solidFill>
                  </a:tcPr>
                </a:tc>
                <a:tc>
                  <a:txBody>
                    <a:bodyPr/>
                    <a:lstStyle/>
                    <a:p>
                      <a:pPr algn="ctr">
                        <a:lnSpc>
                          <a:spcPct val="107000"/>
                        </a:lnSpc>
                        <a:spcAft>
                          <a:spcPts val="800"/>
                        </a:spcAft>
                        <a:buNone/>
                      </a:pPr>
                      <a:r>
                        <a:rPr lang="en-AU" sz="1200" b="1" kern="1200" dirty="0">
                          <a:solidFill>
                            <a:prstClr val="black"/>
                          </a:solidFill>
                          <a:latin typeface="Montserrat Light"/>
                          <a:ea typeface="+mn-ea"/>
                          <a:cs typeface="+mn-cs"/>
                        </a:rPr>
                        <a:t>Destructive</a:t>
                      </a:r>
                    </a:p>
                  </a:txBody>
                  <a:tcPr marL="68580" marR="68580" marT="0" marB="0">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solidFill>
                      <a:srgbClr val="E8F8EB"/>
                    </a:solidFill>
                  </a:tcPr>
                </a:tc>
                <a:extLst>
                  <a:ext uri="{0D108BD9-81ED-4DB2-BD59-A6C34878D82A}">
                    <a16:rowId xmlns:a16="http://schemas.microsoft.com/office/drawing/2014/main" val="1836666032"/>
                  </a:ext>
                </a:extLst>
              </a:tr>
              <a:tr h="0">
                <a:tc>
                  <a:txBody>
                    <a:bodyPr/>
                    <a:lstStyle/>
                    <a:p>
                      <a:pPr algn="ctr">
                        <a:lnSpc>
                          <a:spcPct val="107000"/>
                        </a:lnSpc>
                        <a:spcAft>
                          <a:spcPts val="800"/>
                        </a:spcAft>
                        <a:buNone/>
                      </a:pPr>
                      <a:r>
                        <a:rPr lang="en-AU" sz="1200" b="1" kern="1200" dirty="0">
                          <a:solidFill>
                            <a:prstClr val="black"/>
                          </a:solidFill>
                          <a:latin typeface="Montserrat Light"/>
                          <a:ea typeface="+mn-ea"/>
                          <a:cs typeface="+mn-cs"/>
                        </a:rPr>
                        <a:t>Active</a:t>
                      </a:r>
                    </a:p>
                  </a:txBody>
                  <a:tcPr marL="68580" marR="68580" marT="0" marB="0">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solidFill>
                      <a:srgbClr val="E8F8EB"/>
                    </a:solidFill>
                  </a:tcPr>
                </a:tc>
                <a:tc>
                  <a:txBody>
                    <a:bodyPr/>
                    <a:lstStyle/>
                    <a:p>
                      <a:pPr>
                        <a:lnSpc>
                          <a:spcPct val="107000"/>
                        </a:lnSpc>
                        <a:spcAft>
                          <a:spcPts val="800"/>
                        </a:spcAft>
                        <a:buNone/>
                      </a:pPr>
                      <a:r>
                        <a:rPr lang="en-AU" sz="1200" kern="1200">
                          <a:solidFill>
                            <a:prstClr val="black"/>
                          </a:solidFill>
                          <a:latin typeface="Montserrat Light"/>
                          <a:ea typeface="+mn-ea"/>
                          <a:cs typeface="+mn-cs"/>
                        </a:rPr>
                        <a:t>Active/constructive</a:t>
                      </a:r>
                    </a:p>
                  </a:txBody>
                  <a:tcPr marL="68580" marR="68580" marT="0" marB="0">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tcPr>
                </a:tc>
                <a:tc>
                  <a:txBody>
                    <a:bodyPr/>
                    <a:lstStyle/>
                    <a:p>
                      <a:pPr>
                        <a:lnSpc>
                          <a:spcPct val="107000"/>
                        </a:lnSpc>
                        <a:spcAft>
                          <a:spcPts val="800"/>
                        </a:spcAft>
                        <a:buNone/>
                      </a:pPr>
                      <a:r>
                        <a:rPr lang="en-AU" sz="1200" kern="1200" dirty="0">
                          <a:solidFill>
                            <a:prstClr val="black"/>
                          </a:solidFill>
                          <a:latin typeface="Montserrat Light"/>
                          <a:ea typeface="+mn-ea"/>
                          <a:cs typeface="+mn-cs"/>
                        </a:rPr>
                        <a:t>Active/destructive</a:t>
                      </a:r>
                    </a:p>
                  </a:txBody>
                  <a:tcPr marL="68580" marR="68580" marT="0" marB="0">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tcPr>
                </a:tc>
                <a:extLst>
                  <a:ext uri="{0D108BD9-81ED-4DB2-BD59-A6C34878D82A}">
                    <a16:rowId xmlns:a16="http://schemas.microsoft.com/office/drawing/2014/main" val="3510493168"/>
                  </a:ext>
                </a:extLst>
              </a:tr>
              <a:tr h="0">
                <a:tc>
                  <a:txBody>
                    <a:bodyPr/>
                    <a:lstStyle/>
                    <a:p>
                      <a:pPr algn="ctr">
                        <a:lnSpc>
                          <a:spcPct val="107000"/>
                        </a:lnSpc>
                        <a:spcAft>
                          <a:spcPts val="800"/>
                        </a:spcAft>
                        <a:buNone/>
                      </a:pPr>
                      <a:r>
                        <a:rPr lang="en-AU" sz="1200" b="1" kern="1200" dirty="0">
                          <a:solidFill>
                            <a:prstClr val="black"/>
                          </a:solidFill>
                          <a:latin typeface="Montserrat Light"/>
                          <a:ea typeface="+mn-ea"/>
                          <a:cs typeface="+mn-cs"/>
                        </a:rPr>
                        <a:t>Passive</a:t>
                      </a:r>
                    </a:p>
                  </a:txBody>
                  <a:tcPr marL="68580" marR="68580" marT="0" marB="0">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solidFill>
                      <a:srgbClr val="E8F8EB"/>
                    </a:solidFill>
                  </a:tcPr>
                </a:tc>
                <a:tc>
                  <a:txBody>
                    <a:bodyPr/>
                    <a:lstStyle/>
                    <a:p>
                      <a:pPr>
                        <a:lnSpc>
                          <a:spcPct val="107000"/>
                        </a:lnSpc>
                        <a:spcAft>
                          <a:spcPts val="800"/>
                        </a:spcAft>
                        <a:buNone/>
                      </a:pPr>
                      <a:r>
                        <a:rPr lang="en-AU" sz="1200" kern="1200" dirty="0">
                          <a:solidFill>
                            <a:prstClr val="black"/>
                          </a:solidFill>
                          <a:latin typeface="Montserrat Light"/>
                          <a:ea typeface="+mn-ea"/>
                          <a:cs typeface="+mn-cs"/>
                        </a:rPr>
                        <a:t>Passive/constructive</a:t>
                      </a:r>
                    </a:p>
                  </a:txBody>
                  <a:tcPr marL="68580" marR="68580" marT="0" marB="0">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tcPr>
                </a:tc>
                <a:tc>
                  <a:txBody>
                    <a:bodyPr/>
                    <a:lstStyle/>
                    <a:p>
                      <a:pPr>
                        <a:lnSpc>
                          <a:spcPct val="107000"/>
                        </a:lnSpc>
                        <a:spcAft>
                          <a:spcPts val="800"/>
                        </a:spcAft>
                        <a:buNone/>
                      </a:pPr>
                      <a:r>
                        <a:rPr lang="en-AU" sz="1200" kern="1200" dirty="0">
                          <a:solidFill>
                            <a:prstClr val="black"/>
                          </a:solidFill>
                          <a:latin typeface="Montserrat Light"/>
                          <a:ea typeface="+mn-ea"/>
                          <a:cs typeface="+mn-cs"/>
                        </a:rPr>
                        <a:t>Passive/destructive</a:t>
                      </a:r>
                    </a:p>
                  </a:txBody>
                  <a:tcPr marL="68580" marR="68580" marT="0" marB="0">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tcPr>
                </a:tc>
                <a:extLst>
                  <a:ext uri="{0D108BD9-81ED-4DB2-BD59-A6C34878D82A}">
                    <a16:rowId xmlns:a16="http://schemas.microsoft.com/office/drawing/2014/main" val="3852486987"/>
                  </a:ext>
                </a:extLst>
              </a:tr>
            </a:tbl>
          </a:graphicData>
        </a:graphic>
      </p:graphicFrame>
    </p:spTree>
    <p:extLst>
      <p:ext uri="{BB962C8B-B14F-4D97-AF65-F5344CB8AC3E}">
        <p14:creationId xmlns:p14="http://schemas.microsoft.com/office/powerpoint/2010/main" val="25571589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2.xml><?xml version="1.0" encoding="utf-8"?>
<ds:datastoreItem xmlns:ds="http://schemas.openxmlformats.org/officeDocument/2006/customXml" ds:itemID="{F49B73BA-7F26-4F7C-B14A-CFFF8FB605AF}"/>
</file>

<file path=customXml/itemProps3.xml><?xml version="1.0" encoding="utf-8"?>
<ds:datastoreItem xmlns:ds="http://schemas.openxmlformats.org/officeDocument/2006/customXml" ds:itemID="{383A96B2-CD81-4332-9ED1-591449DFD842}">
  <ds:schemaRefs>
    <ds:schemaRef ds:uri="http://schemas.openxmlformats.org/package/2006/metadata/core-properties"/>
    <ds:schemaRef ds:uri="http://schemas.microsoft.com/office/infopath/2007/PartnerControls"/>
    <ds:schemaRef ds:uri="http://www.w3.org/XML/1998/namespace"/>
    <ds:schemaRef ds:uri="http://purl.org/dc/elements/1.1/"/>
    <ds:schemaRef ds:uri="4fa68556-e527-41a8-8fe0-ca53270d6849"/>
    <ds:schemaRef ds:uri="http://purl.org/dc/dcmitype/"/>
    <ds:schemaRef ds:uri="http://schemas.microsoft.com/office/2006/metadata/properties"/>
    <ds:schemaRef ds:uri="3b86de50-e94e-4e35-ab30-83628ca558a0"/>
    <ds:schemaRef ds:uri="http://schemas.microsoft.com/office/2006/documentManagement/types"/>
    <ds:schemaRef ds:uri="http://purl.org/dc/terms/"/>
    <ds:schemaRef ds:uri="http://schemas.microsoft.com/sharepoint/v3"/>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emplate>Office Theme</Template>
  <TotalTime>320</TotalTime>
  <Words>882</Words>
  <Application>Microsoft Office PowerPoint</Application>
  <PresentationFormat>Custom</PresentationFormat>
  <Paragraphs>64</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14</cp:revision>
  <dcterms:created xsi:type="dcterms:W3CDTF">2024-10-22T06:55:56Z</dcterms:created>
  <dcterms:modified xsi:type="dcterms:W3CDTF">2025-05-05T08:52:49Z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